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Poppins Bold" charset="1" panose="00000800000000000000"/>
      <p:regular r:id="rId24"/>
    </p:embeddedFont>
    <p:embeddedFont>
      <p:font typeface="Poppins" charset="1" panose="00000500000000000000"/>
      <p:regular r:id="rId25"/>
    </p:embeddedFont>
    <p:embeddedFont>
      <p:font typeface="Bricolage Grotesque Bold" charset="1" panose="020B0605040402000204"/>
      <p:regular r:id="rId26"/>
    </p:embeddedFont>
    <p:embeddedFont>
      <p:font typeface="Bricolage Grotesque" charset="1" panose="020B06050404020002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.png" Type="http://schemas.openxmlformats.org/officeDocument/2006/relationships/image"/><Relationship Id="rId11" Target="../media/image2.svg" Type="http://schemas.openxmlformats.org/officeDocument/2006/relationships/image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26.png" Type="http://schemas.openxmlformats.org/officeDocument/2006/relationships/image"/><Relationship Id="rId7" Target="../media/image27.svg" Type="http://schemas.openxmlformats.org/officeDocument/2006/relationships/image"/><Relationship Id="rId8" Target="https://images.fastcompany.com/image/upload/f_webp,q_auto,c_fit/wp-cms-2/2026/01/p-2-91482655-allbirds-closing-us-stores-e-commerce.jpg" TargetMode="External" Type="http://schemas.openxmlformats.org/officeDocument/2006/relationships/hyperlink"/><Relationship Id="rId9" Target="../media/image2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0360597" y="2646950"/>
            <a:ext cx="8115504" cy="8115504"/>
          </a:xfrm>
          <a:custGeom>
            <a:avLst/>
            <a:gdLst/>
            <a:ahLst/>
            <a:cxnLst/>
            <a:rect r="r" b="b" t="t" l="l"/>
            <a:pathLst>
              <a:path h="8115504" w="8115504">
                <a:moveTo>
                  <a:pt x="8115504" y="0"/>
                </a:moveTo>
                <a:lnTo>
                  <a:pt x="0" y="0"/>
                </a:lnTo>
                <a:lnTo>
                  <a:pt x="0" y="8115504"/>
                </a:lnTo>
                <a:lnTo>
                  <a:pt x="8115504" y="8115504"/>
                </a:lnTo>
                <a:lnTo>
                  <a:pt x="811550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373654" y="1170256"/>
            <a:ext cx="7412388" cy="7412388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ln w="38100" cap="sq">
              <a:solidFill>
                <a:srgbClr val="1F1F1F"/>
              </a:solidFill>
              <a:prstDash val="sysDot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839364" y="1635966"/>
            <a:ext cx="6480969" cy="648096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0035" t="0" r="-34776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234734" y="5268264"/>
            <a:ext cx="3898447" cy="389844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F3F3F">
                    <a:alpha val="100000"/>
                  </a:srgbClr>
                </a:gs>
                <a:gs pos="100000">
                  <a:srgbClr val="14141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48720" lIns="48720" bIns="48720" rIns="48720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261278" y="1876286"/>
            <a:ext cx="445033" cy="44503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41414">
                    <a:alpha val="100000"/>
                  </a:srgbClr>
                </a:gs>
                <a:gs pos="100000">
                  <a:srgbClr val="3F3F3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154820" y="7859258"/>
            <a:ext cx="7436002" cy="919354"/>
            <a:chOff x="0" y="0"/>
            <a:chExt cx="2553557" cy="31571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553558" cy="315710"/>
            </a:xfrm>
            <a:custGeom>
              <a:avLst/>
              <a:gdLst/>
              <a:ahLst/>
              <a:cxnLst/>
              <a:rect r="r" b="b" t="t" l="l"/>
              <a:pathLst>
                <a:path h="315710" w="2553558">
                  <a:moveTo>
                    <a:pt x="97867" y="0"/>
                  </a:moveTo>
                  <a:lnTo>
                    <a:pt x="2455690" y="0"/>
                  </a:lnTo>
                  <a:cubicBezTo>
                    <a:pt x="2509741" y="0"/>
                    <a:pt x="2553558" y="43817"/>
                    <a:pt x="2553558" y="97867"/>
                  </a:cubicBezTo>
                  <a:lnTo>
                    <a:pt x="2553558" y="217843"/>
                  </a:lnTo>
                  <a:cubicBezTo>
                    <a:pt x="2553558" y="243799"/>
                    <a:pt x="2543247" y="268692"/>
                    <a:pt x="2524893" y="287046"/>
                  </a:cubicBezTo>
                  <a:cubicBezTo>
                    <a:pt x="2506539" y="305399"/>
                    <a:pt x="2481646" y="315710"/>
                    <a:pt x="2455690" y="315710"/>
                  </a:cubicBezTo>
                  <a:lnTo>
                    <a:pt x="97867" y="315710"/>
                  </a:lnTo>
                  <a:cubicBezTo>
                    <a:pt x="43817" y="315710"/>
                    <a:pt x="0" y="271894"/>
                    <a:pt x="0" y="217843"/>
                  </a:cubicBezTo>
                  <a:lnTo>
                    <a:pt x="0" y="97867"/>
                  </a:lnTo>
                  <a:cubicBezTo>
                    <a:pt x="0" y="71911"/>
                    <a:pt x="10311" y="47018"/>
                    <a:pt x="28665" y="28665"/>
                  </a:cubicBezTo>
                  <a:cubicBezTo>
                    <a:pt x="47018" y="10311"/>
                    <a:pt x="71911" y="0"/>
                    <a:pt x="978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41414">
                    <a:alpha val="100000"/>
                  </a:srgbClr>
                </a:gs>
                <a:gs pos="50000">
                  <a:srgbClr val="3F3F3F">
                    <a:alpha val="100000"/>
                  </a:srgbClr>
                </a:gs>
                <a:gs pos="100000">
                  <a:srgbClr val="3F3F3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2553557" cy="372860"/>
            </a:xfrm>
            <a:prstGeom prst="rect">
              <a:avLst/>
            </a:prstGeom>
          </p:spPr>
          <p:txBody>
            <a:bodyPr anchor="ctr" rtlCol="false" tIns="51246" lIns="51246" bIns="51246" rIns="51246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839364" y="6756676"/>
            <a:ext cx="445033" cy="445033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F3F3F">
                    <a:alpha val="100000"/>
                  </a:srgbClr>
                </a:gs>
                <a:gs pos="100000">
                  <a:srgbClr val="14141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158706" y="1120289"/>
            <a:ext cx="2426741" cy="2426741"/>
            <a:chOff x="0" y="0"/>
            <a:chExt cx="3235655" cy="3235655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3235655" cy="3235655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141414">
                      <a:alpha val="100000"/>
                    </a:srgbClr>
                  </a:gs>
                  <a:gs pos="100000">
                    <a:srgbClr val="3F3F3F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26015" lIns="26015" bIns="26015" rIns="2601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582483" y="924506"/>
              <a:ext cx="2070689" cy="8688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26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14118590" y="6033558"/>
            <a:ext cx="2285376" cy="2285376"/>
          </a:xfrm>
          <a:custGeom>
            <a:avLst/>
            <a:gdLst/>
            <a:ahLst/>
            <a:cxnLst/>
            <a:rect r="r" b="b" t="t" l="l"/>
            <a:pathLst>
              <a:path h="2285376" w="2285376">
                <a:moveTo>
                  <a:pt x="0" y="0"/>
                </a:moveTo>
                <a:lnTo>
                  <a:pt x="2285376" y="0"/>
                </a:lnTo>
                <a:lnTo>
                  <a:pt x="2285376" y="2285376"/>
                </a:lnTo>
                <a:lnTo>
                  <a:pt x="0" y="22853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9689063" y="1656813"/>
            <a:ext cx="1180187" cy="1180187"/>
          </a:xfrm>
          <a:custGeom>
            <a:avLst/>
            <a:gdLst/>
            <a:ahLst/>
            <a:cxnLst/>
            <a:rect r="r" b="b" t="t" l="l"/>
            <a:pathLst>
              <a:path h="1180187" w="1180187">
                <a:moveTo>
                  <a:pt x="0" y="0"/>
                </a:moveTo>
                <a:lnTo>
                  <a:pt x="1180186" y="0"/>
                </a:lnTo>
                <a:lnTo>
                  <a:pt x="1180186" y="1180186"/>
                </a:lnTo>
                <a:lnTo>
                  <a:pt x="0" y="11801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399903" y="1428471"/>
            <a:ext cx="2914145" cy="406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2"/>
              </a:lnSpc>
            </a:pPr>
            <a:r>
              <a:rPr lang="en-US" sz="2721" b="true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CREATED BY: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411652" y="1840021"/>
            <a:ext cx="2049786" cy="406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2"/>
              </a:lnSpc>
            </a:pPr>
            <a:r>
              <a:rPr lang="en-US" sz="2721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PHUC DINH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54820" y="3110793"/>
            <a:ext cx="7254032" cy="4191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7"/>
              </a:lnSpc>
            </a:pPr>
            <a:r>
              <a:rPr lang="en-US" b="true" sz="11027" spc="-705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Sales &amp; Customer Analytics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99903" y="8073485"/>
            <a:ext cx="8289160" cy="85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2"/>
              </a:lnSpc>
            </a:pPr>
            <a:r>
              <a:rPr lang="en-US" sz="3308" spc="-211">
                <a:solidFill>
                  <a:srgbClr val="FFFFFF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Revenue, P</a:t>
            </a:r>
            <a:r>
              <a:rPr lang="en-US" sz="3308" spc="-211">
                <a:solidFill>
                  <a:srgbClr val="FFFFFF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rofitability &amp; Growth Strategy</a:t>
            </a:r>
          </a:p>
          <a:p>
            <a:pPr algn="l">
              <a:lnSpc>
                <a:spcPts val="3242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4480700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3968025" y="0"/>
                </a:moveTo>
                <a:lnTo>
                  <a:pt x="0" y="0"/>
                </a:lnTo>
                <a:lnTo>
                  <a:pt x="0" y="3968026"/>
                </a:lnTo>
                <a:lnTo>
                  <a:pt x="3968025" y="3968026"/>
                </a:lnTo>
                <a:lnTo>
                  <a:pt x="396802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60725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0" y="0"/>
                </a:moveTo>
                <a:lnTo>
                  <a:pt x="3968025" y="0"/>
                </a:lnTo>
                <a:lnTo>
                  <a:pt x="3968025" y="3968026"/>
                </a:lnTo>
                <a:lnTo>
                  <a:pt x="0" y="3968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507155" y="2477824"/>
            <a:ext cx="11258860" cy="2834109"/>
            <a:chOff x="0" y="0"/>
            <a:chExt cx="2965296" cy="74643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965297" cy="746432"/>
            </a:xfrm>
            <a:custGeom>
              <a:avLst/>
              <a:gdLst/>
              <a:ahLst/>
              <a:cxnLst/>
              <a:rect r="r" b="b" t="t" l="l"/>
              <a:pathLst>
                <a:path h="746432" w="2965297">
                  <a:moveTo>
                    <a:pt x="16503" y="0"/>
                  </a:moveTo>
                  <a:lnTo>
                    <a:pt x="2948793" y="0"/>
                  </a:lnTo>
                  <a:cubicBezTo>
                    <a:pt x="2957908" y="0"/>
                    <a:pt x="2965297" y="7389"/>
                    <a:pt x="2965297" y="16503"/>
                  </a:cubicBezTo>
                  <a:lnTo>
                    <a:pt x="2965297" y="729929"/>
                  </a:lnTo>
                  <a:cubicBezTo>
                    <a:pt x="2965297" y="739043"/>
                    <a:pt x="2957908" y="746432"/>
                    <a:pt x="2948793" y="746432"/>
                  </a:cubicBezTo>
                  <a:lnTo>
                    <a:pt x="16503" y="746432"/>
                  </a:lnTo>
                  <a:cubicBezTo>
                    <a:pt x="12126" y="746432"/>
                    <a:pt x="7929" y="744693"/>
                    <a:pt x="4834" y="741598"/>
                  </a:cubicBezTo>
                  <a:cubicBezTo>
                    <a:pt x="1739" y="738503"/>
                    <a:pt x="0" y="734306"/>
                    <a:pt x="0" y="729929"/>
                  </a:cubicBezTo>
                  <a:lnTo>
                    <a:pt x="0" y="16503"/>
                  </a:lnTo>
                  <a:cubicBezTo>
                    <a:pt x="0" y="7389"/>
                    <a:pt x="7389" y="0"/>
                    <a:pt x="16503" y="0"/>
                  </a:cubicBezTo>
                  <a:close/>
                </a:path>
              </a:pathLst>
            </a:custGeom>
            <a:solidFill>
              <a:srgbClr val="EAEFE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965296" cy="7845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3714997" y="2571439"/>
            <a:ext cx="10858005" cy="2572061"/>
          </a:xfrm>
          <a:custGeom>
            <a:avLst/>
            <a:gdLst/>
            <a:ahLst/>
            <a:cxnLst/>
            <a:rect r="r" b="b" t="t" l="l"/>
            <a:pathLst>
              <a:path h="2572061" w="10858005">
                <a:moveTo>
                  <a:pt x="0" y="0"/>
                </a:moveTo>
                <a:lnTo>
                  <a:pt x="10858006" y="0"/>
                </a:lnTo>
                <a:lnTo>
                  <a:pt x="10858006" y="2572061"/>
                </a:lnTo>
                <a:lnTo>
                  <a:pt x="0" y="25720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73759" y="1405258"/>
            <a:ext cx="16740482" cy="1082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99"/>
              </a:lnSpc>
            </a:pPr>
            <a:r>
              <a:rPr lang="en-US" b="true" sz="8265" spc="-528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Puchase Frequency vs Basket size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94034" y="5559697"/>
            <a:ext cx="6325771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HIGH FREQUENCY / LOW ORDER VALUE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514747" y="6008388"/>
            <a:ext cx="6325771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IMPLICATION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94034" y="6953704"/>
            <a:ext cx="6325771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LOW FREQUENCY / HIGH ORDER VALUE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713079" y="6019565"/>
            <a:ext cx="5508628" cy="392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Buy often but with small baskets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033792" y="6462644"/>
            <a:ext cx="5508628" cy="1154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Design separate playbooks for “small but frequent” and “rare but big” customers in each category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13079" y="7407961"/>
            <a:ext cx="5508628" cy="773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Buy rarely but with large baskets and still generate strong Lifetime Value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23008" y="2036544"/>
            <a:ext cx="11021582" cy="1899828"/>
            <a:chOff x="0" y="0"/>
            <a:chExt cx="2902804" cy="50036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02804" cy="500366"/>
            </a:xfrm>
            <a:custGeom>
              <a:avLst/>
              <a:gdLst/>
              <a:ahLst/>
              <a:cxnLst/>
              <a:rect r="r" b="b" t="t" l="l"/>
              <a:pathLst>
                <a:path h="500366" w="2902804">
                  <a:moveTo>
                    <a:pt x="16858" y="0"/>
                  </a:moveTo>
                  <a:lnTo>
                    <a:pt x="2885945" y="0"/>
                  </a:lnTo>
                  <a:cubicBezTo>
                    <a:pt x="2890416" y="0"/>
                    <a:pt x="2894704" y="1776"/>
                    <a:pt x="2897866" y="4938"/>
                  </a:cubicBezTo>
                  <a:cubicBezTo>
                    <a:pt x="2901028" y="8099"/>
                    <a:pt x="2902804" y="12387"/>
                    <a:pt x="2902804" y="16858"/>
                  </a:cubicBezTo>
                  <a:lnTo>
                    <a:pt x="2902804" y="483508"/>
                  </a:lnTo>
                  <a:cubicBezTo>
                    <a:pt x="2902804" y="492818"/>
                    <a:pt x="2895256" y="500366"/>
                    <a:pt x="2885945" y="500366"/>
                  </a:cubicBezTo>
                  <a:lnTo>
                    <a:pt x="16858" y="500366"/>
                  </a:lnTo>
                  <a:cubicBezTo>
                    <a:pt x="7548" y="500366"/>
                    <a:pt x="0" y="492818"/>
                    <a:pt x="0" y="483508"/>
                  </a:cubicBezTo>
                  <a:lnTo>
                    <a:pt x="0" y="16858"/>
                  </a:lnTo>
                  <a:cubicBezTo>
                    <a:pt x="0" y="7548"/>
                    <a:pt x="7548" y="0"/>
                    <a:pt x="16858" y="0"/>
                  </a:cubicBezTo>
                  <a:close/>
                </a:path>
              </a:pathLst>
            </a:custGeom>
            <a:solidFill>
              <a:srgbClr val="EAEFE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902804" cy="5384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301810" y="4718300"/>
            <a:ext cx="5924037" cy="5924037"/>
          </a:xfrm>
          <a:custGeom>
            <a:avLst/>
            <a:gdLst/>
            <a:ahLst/>
            <a:cxnLst/>
            <a:rect r="r" b="b" t="t" l="l"/>
            <a:pathLst>
              <a:path h="5924037" w="5924037">
                <a:moveTo>
                  <a:pt x="0" y="0"/>
                </a:moveTo>
                <a:lnTo>
                  <a:pt x="5924037" y="0"/>
                </a:lnTo>
                <a:lnTo>
                  <a:pt x="5924037" y="5924038"/>
                </a:lnTo>
                <a:lnTo>
                  <a:pt x="0" y="59240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2665773" y="-355338"/>
            <a:ext cx="5924037" cy="5924037"/>
          </a:xfrm>
          <a:custGeom>
            <a:avLst/>
            <a:gdLst/>
            <a:ahLst/>
            <a:cxnLst/>
            <a:rect r="r" b="b" t="t" l="l"/>
            <a:pathLst>
              <a:path h="5924037" w="5924037">
                <a:moveTo>
                  <a:pt x="5924037" y="5924038"/>
                </a:moveTo>
                <a:lnTo>
                  <a:pt x="0" y="5924038"/>
                </a:lnTo>
                <a:lnTo>
                  <a:pt x="0" y="0"/>
                </a:lnTo>
                <a:lnTo>
                  <a:pt x="5924037" y="0"/>
                </a:lnTo>
                <a:lnTo>
                  <a:pt x="5924037" y="592403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98799" y="2162193"/>
            <a:ext cx="10629466" cy="1636656"/>
          </a:xfrm>
          <a:custGeom>
            <a:avLst/>
            <a:gdLst/>
            <a:ahLst/>
            <a:cxnLst/>
            <a:rect r="r" b="b" t="t" l="l"/>
            <a:pathLst>
              <a:path h="1636656" w="10629466">
                <a:moveTo>
                  <a:pt x="0" y="0"/>
                </a:moveTo>
                <a:lnTo>
                  <a:pt x="10629466" y="0"/>
                </a:lnTo>
                <a:lnTo>
                  <a:pt x="10629466" y="1636656"/>
                </a:lnTo>
                <a:lnTo>
                  <a:pt x="0" y="16366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1970451" y="5568700"/>
            <a:ext cx="5756981" cy="2278996"/>
            <a:chOff x="0" y="0"/>
            <a:chExt cx="1516242" cy="60022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16242" cy="600229"/>
            </a:xfrm>
            <a:custGeom>
              <a:avLst/>
              <a:gdLst/>
              <a:ahLst/>
              <a:cxnLst/>
              <a:rect r="r" b="b" t="t" l="l"/>
              <a:pathLst>
                <a:path h="600229" w="1516242">
                  <a:moveTo>
                    <a:pt x="32275" y="0"/>
                  </a:moveTo>
                  <a:lnTo>
                    <a:pt x="1483967" y="0"/>
                  </a:lnTo>
                  <a:cubicBezTo>
                    <a:pt x="1492527" y="0"/>
                    <a:pt x="1500736" y="3400"/>
                    <a:pt x="1506789" y="9453"/>
                  </a:cubicBezTo>
                  <a:cubicBezTo>
                    <a:pt x="1512842" y="15506"/>
                    <a:pt x="1516242" y="23715"/>
                    <a:pt x="1516242" y="32275"/>
                  </a:cubicBezTo>
                  <a:lnTo>
                    <a:pt x="1516242" y="567955"/>
                  </a:lnTo>
                  <a:cubicBezTo>
                    <a:pt x="1516242" y="585780"/>
                    <a:pt x="1501792" y="600229"/>
                    <a:pt x="1483967" y="600229"/>
                  </a:cubicBezTo>
                  <a:lnTo>
                    <a:pt x="32275" y="600229"/>
                  </a:lnTo>
                  <a:cubicBezTo>
                    <a:pt x="14450" y="600229"/>
                    <a:pt x="0" y="585780"/>
                    <a:pt x="0" y="567955"/>
                  </a:cubicBezTo>
                  <a:lnTo>
                    <a:pt x="0" y="32275"/>
                  </a:lnTo>
                  <a:cubicBezTo>
                    <a:pt x="0" y="14450"/>
                    <a:pt x="14450" y="0"/>
                    <a:pt x="32275" y="0"/>
                  </a:cubicBezTo>
                  <a:close/>
                </a:path>
              </a:pathLst>
            </a:custGeom>
            <a:solidFill>
              <a:srgbClr val="EAEFE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16242" cy="6383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2163895" y="5658727"/>
            <a:ext cx="5370094" cy="2042802"/>
          </a:xfrm>
          <a:custGeom>
            <a:avLst/>
            <a:gdLst/>
            <a:ahLst/>
            <a:cxnLst/>
            <a:rect r="r" b="b" t="t" l="l"/>
            <a:pathLst>
              <a:path h="2042802" w="5370094">
                <a:moveTo>
                  <a:pt x="0" y="0"/>
                </a:moveTo>
                <a:lnTo>
                  <a:pt x="5370094" y="0"/>
                </a:lnTo>
                <a:lnTo>
                  <a:pt x="5370094" y="2042802"/>
                </a:lnTo>
                <a:lnTo>
                  <a:pt x="0" y="20428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23008" y="728302"/>
            <a:ext cx="10805257" cy="1219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22"/>
              </a:lnSpc>
            </a:pPr>
            <a:r>
              <a:rPr lang="en-US" b="true" sz="9206" spc="-589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Seasonality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63895" y="4432986"/>
            <a:ext cx="5370094" cy="1219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22"/>
              </a:lnSpc>
            </a:pPr>
            <a:r>
              <a:rPr lang="en-US" b="true" sz="9206" spc="-589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Timing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41060" y="4175811"/>
            <a:ext cx="1822055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SUMMER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713435" y="8091174"/>
            <a:ext cx="1822055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NORTH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164742" y="8091174"/>
            <a:ext cx="3437632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SOUTH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41060" y="5448609"/>
            <a:ext cx="1822055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SPRING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031631" y="4175811"/>
            <a:ext cx="1822055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FALL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542633" y="4141749"/>
            <a:ext cx="1822055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WINTER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5496" y="4531851"/>
            <a:ext cx="2480433" cy="773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Peak season for Revenue.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220877" y="8484417"/>
            <a:ext cx="5506555" cy="1154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Evening Purchases generate the highest Revenue.</a:t>
            </a:r>
          </a:p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while morning is weakest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713078" y="8484417"/>
            <a:ext cx="5507108" cy="773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Clothing &amp; Home peak in evening</a:t>
            </a:r>
          </a:p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Electronics &amp; Sports peak in afternoon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50525" y="5838711"/>
            <a:ext cx="2480433" cy="1154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with Summer are the most valuable per customer.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515209" y="4565913"/>
            <a:ext cx="2480433" cy="2678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Spend slightly more per order but show the lowest total Lifetime value, indicating higher churn risk.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058088" y="4531851"/>
            <a:ext cx="2480433" cy="1535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Slightly below average in both value and revenue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4480700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3968025" y="0"/>
                </a:moveTo>
                <a:lnTo>
                  <a:pt x="0" y="0"/>
                </a:lnTo>
                <a:lnTo>
                  <a:pt x="0" y="3968026"/>
                </a:lnTo>
                <a:lnTo>
                  <a:pt x="3968025" y="3968026"/>
                </a:lnTo>
                <a:lnTo>
                  <a:pt x="396802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60725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0" y="0"/>
                </a:moveTo>
                <a:lnTo>
                  <a:pt x="3968025" y="0"/>
                </a:lnTo>
                <a:lnTo>
                  <a:pt x="3968025" y="3968026"/>
                </a:lnTo>
                <a:lnTo>
                  <a:pt x="0" y="3968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37026" y="2375116"/>
            <a:ext cx="14988532" cy="2536668"/>
            <a:chOff x="0" y="0"/>
            <a:chExt cx="3947597" cy="66809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947597" cy="668094"/>
            </a:xfrm>
            <a:custGeom>
              <a:avLst/>
              <a:gdLst/>
              <a:ahLst/>
              <a:cxnLst/>
              <a:rect r="r" b="b" t="t" l="l"/>
              <a:pathLst>
                <a:path h="668094" w="3947597">
                  <a:moveTo>
                    <a:pt x="12397" y="0"/>
                  </a:moveTo>
                  <a:lnTo>
                    <a:pt x="3935200" y="0"/>
                  </a:lnTo>
                  <a:cubicBezTo>
                    <a:pt x="3938488" y="0"/>
                    <a:pt x="3941641" y="1306"/>
                    <a:pt x="3943966" y="3631"/>
                  </a:cubicBezTo>
                  <a:cubicBezTo>
                    <a:pt x="3946291" y="5956"/>
                    <a:pt x="3947597" y="9109"/>
                    <a:pt x="3947597" y="12397"/>
                  </a:cubicBezTo>
                  <a:lnTo>
                    <a:pt x="3947597" y="655697"/>
                  </a:lnTo>
                  <a:cubicBezTo>
                    <a:pt x="3947597" y="658985"/>
                    <a:pt x="3946291" y="662138"/>
                    <a:pt x="3943966" y="664463"/>
                  </a:cubicBezTo>
                  <a:cubicBezTo>
                    <a:pt x="3941641" y="666788"/>
                    <a:pt x="3938488" y="668094"/>
                    <a:pt x="3935200" y="668094"/>
                  </a:cubicBezTo>
                  <a:lnTo>
                    <a:pt x="12397" y="668094"/>
                  </a:lnTo>
                  <a:cubicBezTo>
                    <a:pt x="9109" y="668094"/>
                    <a:pt x="5956" y="666788"/>
                    <a:pt x="3631" y="664463"/>
                  </a:cubicBezTo>
                  <a:cubicBezTo>
                    <a:pt x="1306" y="662138"/>
                    <a:pt x="0" y="658985"/>
                    <a:pt x="0" y="655697"/>
                  </a:cubicBezTo>
                  <a:lnTo>
                    <a:pt x="0" y="12397"/>
                  </a:lnTo>
                  <a:cubicBezTo>
                    <a:pt x="0" y="9109"/>
                    <a:pt x="1306" y="5956"/>
                    <a:pt x="3631" y="3631"/>
                  </a:cubicBezTo>
                  <a:cubicBezTo>
                    <a:pt x="5956" y="1306"/>
                    <a:pt x="9109" y="0"/>
                    <a:pt x="12397" y="0"/>
                  </a:cubicBezTo>
                  <a:close/>
                </a:path>
              </a:pathLst>
            </a:custGeom>
            <a:solidFill>
              <a:srgbClr val="EAEFE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947597" cy="7061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823287" y="2487349"/>
            <a:ext cx="14788309" cy="2347644"/>
          </a:xfrm>
          <a:custGeom>
            <a:avLst/>
            <a:gdLst/>
            <a:ahLst/>
            <a:cxnLst/>
            <a:rect r="r" b="b" t="t" l="l"/>
            <a:pathLst>
              <a:path h="2347644" w="14788309">
                <a:moveTo>
                  <a:pt x="0" y="0"/>
                </a:moveTo>
                <a:lnTo>
                  <a:pt x="14788309" y="0"/>
                </a:lnTo>
                <a:lnTo>
                  <a:pt x="14788309" y="2347644"/>
                </a:lnTo>
                <a:lnTo>
                  <a:pt x="0" y="23476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73759" y="844091"/>
            <a:ext cx="16740482" cy="1082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99"/>
              </a:lnSpc>
            </a:pPr>
            <a:r>
              <a:rPr lang="en-US" b="true" sz="8265" spc="-528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Regional 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278778" y="5407084"/>
            <a:ext cx="9905029" cy="3440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0"/>
              </a:lnSpc>
            </a:pPr>
            <a:r>
              <a:rPr lang="en-US" b="true" sz="2157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North America</a:t>
            </a:r>
            <a:r>
              <a:rPr lang="en-US" sz="2157">
                <a:solidFill>
                  <a:srgbClr val="141414"/>
                </a:solidFill>
                <a:latin typeface="Poppins"/>
                <a:ea typeface="Poppins"/>
                <a:cs typeface="Poppins"/>
                <a:sym typeface="Poppins"/>
              </a:rPr>
              <a:t> has higher average Lifetime Value per customer.</a:t>
            </a:r>
          </a:p>
          <a:p>
            <a:pPr algn="ctr">
              <a:lnSpc>
                <a:spcPts val="3020"/>
              </a:lnSpc>
            </a:pPr>
          </a:p>
          <a:p>
            <a:pPr algn="ctr">
              <a:lnSpc>
                <a:spcPts val="3020"/>
              </a:lnSpc>
            </a:pPr>
            <a:r>
              <a:rPr lang="en-US" b="true" sz="2157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Average churn rate</a:t>
            </a:r>
            <a:r>
              <a:rPr lang="en-US" sz="2157">
                <a:solidFill>
                  <a:srgbClr val="141414"/>
                </a:solidFill>
                <a:latin typeface="Poppins"/>
                <a:ea typeface="Poppins"/>
                <a:cs typeface="Poppins"/>
                <a:sym typeface="Poppins"/>
              </a:rPr>
              <a:t> is similar across both regions at around 0.50.</a:t>
            </a:r>
          </a:p>
          <a:p>
            <a:pPr algn="ctr">
              <a:lnSpc>
                <a:spcPts val="3020"/>
              </a:lnSpc>
            </a:pPr>
          </a:p>
          <a:p>
            <a:pPr algn="ctr">
              <a:lnSpc>
                <a:spcPts val="3020"/>
              </a:lnSpc>
            </a:pPr>
            <a:r>
              <a:rPr lang="en-US" b="true" sz="2157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Strategic focus for North America</a:t>
            </a:r>
            <a:r>
              <a:rPr lang="en-US" sz="2157">
                <a:solidFill>
                  <a:srgbClr val="141414"/>
                </a:solidFill>
                <a:latin typeface="Poppins"/>
                <a:ea typeface="Poppins"/>
                <a:cs typeface="Poppins"/>
                <a:sym typeface="Poppins"/>
              </a:rPr>
              <a:t>: acquire more customers because each additional customer is already high value.</a:t>
            </a:r>
          </a:p>
          <a:p>
            <a:pPr algn="ctr">
              <a:lnSpc>
                <a:spcPts val="3020"/>
              </a:lnSpc>
            </a:pPr>
          </a:p>
          <a:p>
            <a:pPr algn="ctr">
              <a:lnSpc>
                <a:spcPts val="3020"/>
              </a:lnSpc>
            </a:pPr>
            <a:r>
              <a:rPr lang="en-US" b="true" sz="2157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Strategic focus for South America:</a:t>
            </a:r>
            <a:r>
              <a:rPr lang="en-US" sz="2157">
                <a:solidFill>
                  <a:srgbClr val="141414"/>
                </a:solidFill>
                <a:latin typeface="Poppins"/>
                <a:ea typeface="Poppins"/>
                <a:cs typeface="Poppins"/>
                <a:sym typeface="Poppins"/>
              </a:rPr>
              <a:t> retention and upsell to increase value from a large existing base.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41748" y="0"/>
            <a:ext cx="7946252" cy="10287000"/>
            <a:chOff x="0" y="0"/>
            <a:chExt cx="2728779" cy="35326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28779" cy="3532603"/>
            </a:xfrm>
            <a:custGeom>
              <a:avLst/>
              <a:gdLst/>
              <a:ahLst/>
              <a:cxnLst/>
              <a:rect r="r" b="b" t="t" l="l"/>
              <a:pathLst>
                <a:path h="3532603" w="2728779">
                  <a:moveTo>
                    <a:pt x="0" y="0"/>
                  </a:moveTo>
                  <a:lnTo>
                    <a:pt x="2728779" y="0"/>
                  </a:lnTo>
                  <a:lnTo>
                    <a:pt x="2728779" y="3532603"/>
                  </a:lnTo>
                  <a:lnTo>
                    <a:pt x="0" y="353260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28779" cy="3589753"/>
            </a:xfrm>
            <a:prstGeom prst="rect">
              <a:avLst/>
            </a:prstGeom>
          </p:spPr>
          <p:txBody>
            <a:bodyPr anchor="ctr" rtlCol="false" tIns="51246" lIns="51246" bIns="51246" rIns="51246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0">
            <a:off x="15399169" y="7437082"/>
            <a:ext cx="3049557" cy="3049557"/>
          </a:xfrm>
          <a:custGeom>
            <a:avLst/>
            <a:gdLst/>
            <a:ahLst/>
            <a:cxnLst/>
            <a:rect r="r" b="b" t="t" l="l"/>
            <a:pathLst>
              <a:path h="3049557" w="3049557">
                <a:moveTo>
                  <a:pt x="3049556" y="0"/>
                </a:moveTo>
                <a:lnTo>
                  <a:pt x="0" y="0"/>
                </a:lnTo>
                <a:lnTo>
                  <a:pt x="0" y="3049557"/>
                </a:lnTo>
                <a:lnTo>
                  <a:pt x="3049556" y="3049557"/>
                </a:lnTo>
                <a:lnTo>
                  <a:pt x="304955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22181" y="1989413"/>
            <a:ext cx="8756422" cy="4445776"/>
          </a:xfrm>
          <a:custGeom>
            <a:avLst/>
            <a:gdLst/>
            <a:ahLst/>
            <a:cxnLst/>
            <a:rect r="r" b="b" t="t" l="l"/>
            <a:pathLst>
              <a:path h="4445776" w="8756422">
                <a:moveTo>
                  <a:pt x="0" y="0"/>
                </a:moveTo>
                <a:lnTo>
                  <a:pt x="8756422" y="0"/>
                </a:lnTo>
                <a:lnTo>
                  <a:pt x="8756422" y="4445776"/>
                </a:lnTo>
                <a:lnTo>
                  <a:pt x="0" y="44457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23572" y="6520914"/>
            <a:ext cx="6553639" cy="3347914"/>
          </a:xfrm>
          <a:custGeom>
            <a:avLst/>
            <a:gdLst/>
            <a:ahLst/>
            <a:cxnLst/>
            <a:rect r="r" b="b" t="t" l="l"/>
            <a:pathLst>
              <a:path h="3347914" w="6553639">
                <a:moveTo>
                  <a:pt x="0" y="0"/>
                </a:moveTo>
                <a:lnTo>
                  <a:pt x="6553640" y="0"/>
                </a:lnTo>
                <a:lnTo>
                  <a:pt x="6553640" y="3347914"/>
                </a:lnTo>
                <a:lnTo>
                  <a:pt x="0" y="33479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68637" y="286520"/>
            <a:ext cx="6663510" cy="161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18"/>
              </a:lnSpc>
            </a:pPr>
            <a:r>
              <a:rPr lang="en-US" b="true" sz="6345" spc="-406">
                <a:solidFill>
                  <a:srgbClr val="141414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Churn by Category, Season and Region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59427" y="1131117"/>
            <a:ext cx="6924227" cy="7250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b="true" sz="2157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By region,</a:t>
            </a:r>
            <a:r>
              <a:rPr lang="en-US" sz="2157">
                <a:solidFill>
                  <a:srgbClr val="141414"/>
                </a:solidFill>
                <a:latin typeface="Poppins"/>
                <a:ea typeface="Poppins"/>
                <a:cs typeface="Poppins"/>
                <a:sym typeface="Poppins"/>
              </a:rPr>
              <a:t> North and South America have very similar churn, around 0.50, so region alone is not the main driver.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b="true" sz="2157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By category, </a:t>
            </a:r>
            <a:r>
              <a:rPr lang="en-US" sz="2157">
                <a:solidFill>
                  <a:srgbClr val="141414"/>
                </a:solidFill>
                <a:latin typeface="Poppins"/>
                <a:ea typeface="Poppins"/>
                <a:cs typeface="Poppins"/>
                <a:sym typeface="Poppins"/>
              </a:rPr>
              <a:t>Electronics has the highest churn, while Sports is the lowest; Home and Clothing are close to the average.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solidFill>
                  <a:srgbClr val="141414"/>
                </a:solidFill>
                <a:latin typeface="Poppins"/>
                <a:ea typeface="Poppins"/>
                <a:cs typeface="Poppins"/>
                <a:sym typeface="Poppins"/>
              </a:rPr>
              <a:t>The </a:t>
            </a:r>
            <a:r>
              <a:rPr lang="en-US" b="true" sz="2157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Region × </a:t>
            </a:r>
            <a:r>
              <a:rPr lang="en-US" b="true" sz="2157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Season heatmap</a:t>
            </a:r>
            <a:r>
              <a:rPr lang="en-US" sz="2157">
                <a:solidFill>
                  <a:srgbClr val="141414"/>
                </a:solidFill>
                <a:latin typeface="Poppins"/>
                <a:ea typeface="Poppins"/>
                <a:cs typeface="Poppins"/>
                <a:sym typeface="Poppins"/>
              </a:rPr>
              <a:t> shows that Sports and Electronics in Fall and Winter cross 50% churn and are flagged as high-risk cells.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solidFill>
                  <a:srgbClr val="141414"/>
                </a:solidFill>
                <a:latin typeface="Poppins"/>
                <a:ea typeface="Poppins"/>
                <a:cs typeface="Poppins"/>
                <a:sym typeface="Poppins"/>
              </a:rPr>
              <a:t>The </a:t>
            </a:r>
            <a:r>
              <a:rPr lang="en-US" b="true" sz="2157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High-Risk Table</a:t>
            </a:r>
            <a:r>
              <a:rPr lang="en-US" sz="2157">
                <a:solidFill>
                  <a:srgbClr val="141414"/>
                </a:solidFill>
                <a:latin typeface="Poppins"/>
                <a:ea typeface="Poppins"/>
                <a:cs typeface="Poppins"/>
                <a:sym typeface="Poppins"/>
              </a:rPr>
              <a:t> highlights specific North America Fall Clothing and Electronics segments where churn is high but per‑customer value and revenue are still strong, making them priority targets for retention.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41414">
                <a:alpha val="100000"/>
              </a:srgbClr>
            </a:gs>
            <a:gs pos="50000">
              <a:srgbClr val="141414">
                <a:alpha val="100000"/>
              </a:srgbClr>
            </a:gs>
            <a:gs pos="100000">
              <a:srgbClr val="3F3F3F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0725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0" y="0"/>
                </a:moveTo>
                <a:lnTo>
                  <a:pt x="3968025" y="0"/>
                </a:lnTo>
                <a:lnTo>
                  <a:pt x="3968025" y="3968026"/>
                </a:lnTo>
                <a:lnTo>
                  <a:pt x="0" y="3968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-24794"/>
            <a:ext cx="9144000" cy="10311794"/>
            <a:chOff x="0" y="0"/>
            <a:chExt cx="2408296" cy="27158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08296" cy="2715863"/>
            </a:xfrm>
            <a:custGeom>
              <a:avLst/>
              <a:gdLst/>
              <a:ahLst/>
              <a:cxnLst/>
              <a:rect r="r" b="b" t="t" l="l"/>
              <a:pathLst>
                <a:path h="271586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15863"/>
                  </a:lnTo>
                  <a:lnTo>
                    <a:pt x="0" y="271586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408296" cy="27825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434545" y="2024363"/>
            <a:ext cx="8574655" cy="6386868"/>
            <a:chOff x="0" y="0"/>
            <a:chExt cx="2258345" cy="168213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58345" cy="1682138"/>
            </a:xfrm>
            <a:custGeom>
              <a:avLst/>
              <a:gdLst/>
              <a:ahLst/>
              <a:cxnLst/>
              <a:rect r="r" b="b" t="t" l="l"/>
              <a:pathLst>
                <a:path h="1682138" w="2258345">
                  <a:moveTo>
                    <a:pt x="21669" y="0"/>
                  </a:moveTo>
                  <a:lnTo>
                    <a:pt x="2236676" y="0"/>
                  </a:lnTo>
                  <a:cubicBezTo>
                    <a:pt x="2242423" y="0"/>
                    <a:pt x="2247935" y="2283"/>
                    <a:pt x="2251999" y="6347"/>
                  </a:cubicBezTo>
                  <a:cubicBezTo>
                    <a:pt x="2256062" y="10411"/>
                    <a:pt x="2258345" y="15922"/>
                    <a:pt x="2258345" y="21669"/>
                  </a:cubicBezTo>
                  <a:lnTo>
                    <a:pt x="2258345" y="1660469"/>
                  </a:lnTo>
                  <a:cubicBezTo>
                    <a:pt x="2258345" y="1672436"/>
                    <a:pt x="2248644" y="1682138"/>
                    <a:pt x="2236676" y="1682138"/>
                  </a:cubicBezTo>
                  <a:lnTo>
                    <a:pt x="21669" y="1682138"/>
                  </a:lnTo>
                  <a:cubicBezTo>
                    <a:pt x="15922" y="1682138"/>
                    <a:pt x="10411" y="1679855"/>
                    <a:pt x="6347" y="1675791"/>
                  </a:cubicBezTo>
                  <a:cubicBezTo>
                    <a:pt x="2283" y="1671727"/>
                    <a:pt x="0" y="1666216"/>
                    <a:pt x="0" y="1660469"/>
                  </a:cubicBezTo>
                  <a:lnTo>
                    <a:pt x="0" y="21669"/>
                  </a:lnTo>
                  <a:cubicBezTo>
                    <a:pt x="0" y="15922"/>
                    <a:pt x="2283" y="10411"/>
                    <a:pt x="6347" y="6347"/>
                  </a:cubicBezTo>
                  <a:cubicBezTo>
                    <a:pt x="10411" y="2283"/>
                    <a:pt x="15922" y="0"/>
                    <a:pt x="21669" y="0"/>
                  </a:cubicBezTo>
                  <a:close/>
                </a:path>
              </a:pathLst>
            </a:custGeom>
            <a:solidFill>
              <a:srgbClr val="EAEFE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258345" cy="1720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9582167" y="2024363"/>
            <a:ext cx="8279410" cy="6219009"/>
          </a:xfrm>
          <a:custGeom>
            <a:avLst/>
            <a:gdLst/>
            <a:ahLst/>
            <a:cxnLst/>
            <a:rect r="r" b="b" t="t" l="l"/>
            <a:pathLst>
              <a:path h="6219009" w="8279410">
                <a:moveTo>
                  <a:pt x="0" y="0"/>
                </a:moveTo>
                <a:lnTo>
                  <a:pt x="8279410" y="0"/>
                </a:lnTo>
                <a:lnTo>
                  <a:pt x="8279410" y="6219009"/>
                </a:lnTo>
                <a:lnTo>
                  <a:pt x="0" y="62190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384245" y="286520"/>
            <a:ext cx="6663510" cy="161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18"/>
              </a:lnSpc>
            </a:pPr>
            <a:r>
              <a:rPr lang="en-US" b="true" sz="6345" spc="-406">
                <a:solidFill>
                  <a:srgbClr val="141414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Growth &amp; Optimization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49677" y="2130518"/>
            <a:ext cx="6924227" cy="6107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b="true" sz="215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Acquisit</a:t>
            </a:r>
            <a:r>
              <a:rPr lang="en-US" b="true" sz="215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ion targets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segments with high Lifetime Value but low customer counts.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b="true" sz="215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Spring South Ameri</a:t>
            </a:r>
            <a:r>
              <a:rPr lang="en-US" b="true" sz="215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ca: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Electronics, Sports, and Clothing show high valu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 p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cu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mer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wit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r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ively s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ll bases.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b="true" sz="215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North America Spring Sports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also combines high value per customer with a smaller base.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b="true" sz="215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Retention targets: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segments with h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igh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Lifet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and high churn.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Several Region x Season x Category pairs generate decent revenue despite high churn, indicating optimization opportunities.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4480700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3968025" y="0"/>
                </a:moveTo>
                <a:lnTo>
                  <a:pt x="0" y="0"/>
                </a:lnTo>
                <a:lnTo>
                  <a:pt x="0" y="3968026"/>
                </a:lnTo>
                <a:lnTo>
                  <a:pt x="3968025" y="3968026"/>
                </a:lnTo>
                <a:lnTo>
                  <a:pt x="396802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60725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0" y="0"/>
                </a:moveTo>
                <a:lnTo>
                  <a:pt x="3968025" y="0"/>
                </a:lnTo>
                <a:lnTo>
                  <a:pt x="3968025" y="3968026"/>
                </a:lnTo>
                <a:lnTo>
                  <a:pt x="0" y="3968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795285" y="1344099"/>
            <a:ext cx="13279917" cy="1082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99"/>
              </a:lnSpc>
            </a:pPr>
            <a:r>
              <a:rPr lang="en-US" b="true" sz="8265" spc="-528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Segment Strategy Playbook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74919" y="3283440"/>
            <a:ext cx="6814234" cy="854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HIGH-FREQUENCY, LOW-ORDER-VALUE CUSTOMER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190732" y="3283440"/>
            <a:ext cx="6814234" cy="854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LOW-FREQUENCY, HIGH-ORDER-VALUE CUSTOMER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632157" y="4157244"/>
            <a:ext cx="6256997" cy="76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Prom</a:t>
            </a: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ote bundles, add-ons, and volume discounts to grow basket size.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747970" y="4157244"/>
            <a:ext cx="6256997" cy="1144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focus </a:t>
            </a: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on retention, reactivation, and VIP-style offers, because each extra purchase adds large Lifetime Value.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74919" y="6162419"/>
            <a:ext cx="6256997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RETENTION PROGRAM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32157" y="6616676"/>
            <a:ext cx="6256997" cy="2655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Mak</a:t>
            </a: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e Loyalty Program the core retention mechanism across regions.</a:t>
            </a:r>
          </a:p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Use Email Campaigns and Discounts primarily to feed customers into Loyalty, not as the only long-term strategy.</a:t>
            </a:r>
          </a:p>
          <a:p>
            <a:pPr algn="just">
              <a:lnSpc>
                <a:spcPts val="3020"/>
              </a:lnSpc>
            </a:pPr>
          </a:p>
          <a:p>
            <a:pPr algn="just">
              <a:lnSpc>
                <a:spcPts val="302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07716" y="6162419"/>
            <a:ext cx="6256997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TACTIC BY CATEGORY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47970" y="6616676"/>
            <a:ext cx="6256997" cy="1144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M</a:t>
            </a: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ore protection for high-risk Electronics, reinforcement for high-value Sports and Home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41414">
                <a:alpha val="100000"/>
              </a:srgbClr>
            </a:gs>
            <a:gs pos="50000">
              <a:srgbClr val="141414">
                <a:alpha val="100000"/>
              </a:srgbClr>
            </a:gs>
            <a:gs pos="100000">
              <a:srgbClr val="3F3F3F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58656" y="7079508"/>
            <a:ext cx="235664" cy="23566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F1F1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0373507" y="7521702"/>
            <a:ext cx="758679" cy="0"/>
          </a:xfrm>
          <a:prstGeom prst="line">
            <a:avLst/>
          </a:prstGeom>
          <a:ln cap="flat" w="47625">
            <a:solidFill>
              <a:srgbClr val="1F1F1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true" flipV="false" rot="0">
            <a:off x="14508075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3968026" y="0"/>
                </a:moveTo>
                <a:lnTo>
                  <a:pt x="0" y="0"/>
                </a:lnTo>
                <a:lnTo>
                  <a:pt x="0" y="3968026"/>
                </a:lnTo>
                <a:lnTo>
                  <a:pt x="3968026" y="3968026"/>
                </a:lnTo>
                <a:lnTo>
                  <a:pt x="39680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663109" y="846745"/>
            <a:ext cx="12961781" cy="2513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35"/>
              </a:lnSpc>
            </a:pPr>
            <a:r>
              <a:rPr lang="en-US" b="true" sz="9832" spc="-629">
                <a:solidFill>
                  <a:srgbClr val="FFFFFF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Seasonal &amp; Regional Action Plan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51947" y="7078505"/>
            <a:ext cx="977603" cy="379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91"/>
              </a:lnSpc>
            </a:pPr>
            <a:r>
              <a:rPr lang="en-US" b="true" sz="2581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2030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191485" y="3770481"/>
            <a:ext cx="9905029" cy="5345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Invest m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ore in </a:t>
            </a:r>
            <a:r>
              <a:rPr lang="en-US" b="true" sz="215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Spring South America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where customers show strong value and healthy frequency.​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 Spring South America as a benchmark playbook for offers and campaigns.​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Apply the same playbook to weaker seasons to lift customer value and revenue.​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Fix </a:t>
            </a:r>
            <a:r>
              <a:rPr lang="en-US" b="true" sz="215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Fall South America first</a:t>
            </a: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as it is flagged as a high-risk season before scaling campaigns there.​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 North America, scale acquisition in high-LTV but low-size segments such as Spring Sports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41414">
                <a:alpha val="100000"/>
              </a:srgbClr>
            </a:gs>
            <a:gs pos="50000">
              <a:srgbClr val="141414">
                <a:alpha val="100000"/>
              </a:srgbClr>
            </a:gs>
            <a:gs pos="100000">
              <a:srgbClr val="3F3F3F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341748" cy="10287000"/>
            <a:chOff x="0" y="0"/>
            <a:chExt cx="1602207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02207" cy="1593725"/>
            </a:xfrm>
            <a:custGeom>
              <a:avLst/>
              <a:gdLst/>
              <a:ahLst/>
              <a:cxnLst/>
              <a:rect r="r" b="b" t="t" l="l"/>
              <a:pathLst>
                <a:path h="1593725" w="1602207">
                  <a:moveTo>
                    <a:pt x="0" y="0"/>
                  </a:moveTo>
                  <a:lnTo>
                    <a:pt x="1602207" y="0"/>
                  </a:lnTo>
                  <a:lnTo>
                    <a:pt x="1602207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 l="-30737" t="0" r="-30737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341748" y="0"/>
            <a:ext cx="7946252" cy="10287000"/>
            <a:chOff x="0" y="0"/>
            <a:chExt cx="2728779" cy="35326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728779" cy="3532603"/>
            </a:xfrm>
            <a:custGeom>
              <a:avLst/>
              <a:gdLst/>
              <a:ahLst/>
              <a:cxnLst/>
              <a:rect r="r" b="b" t="t" l="l"/>
              <a:pathLst>
                <a:path h="3532603" w="2728779">
                  <a:moveTo>
                    <a:pt x="0" y="0"/>
                  </a:moveTo>
                  <a:lnTo>
                    <a:pt x="2728779" y="0"/>
                  </a:lnTo>
                  <a:lnTo>
                    <a:pt x="2728779" y="3532603"/>
                  </a:lnTo>
                  <a:lnTo>
                    <a:pt x="0" y="353260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728779" cy="3589753"/>
            </a:xfrm>
            <a:prstGeom prst="rect">
              <a:avLst/>
            </a:prstGeom>
          </p:spPr>
          <p:txBody>
            <a:bodyPr anchor="ctr" rtlCol="false" tIns="51246" lIns="51246" bIns="51246" rIns="51246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0">
            <a:off x="15399169" y="7437082"/>
            <a:ext cx="3049557" cy="3049557"/>
          </a:xfrm>
          <a:custGeom>
            <a:avLst/>
            <a:gdLst/>
            <a:ahLst/>
            <a:cxnLst/>
            <a:rect r="r" b="b" t="t" l="l"/>
            <a:pathLst>
              <a:path h="3049557" w="3049557">
                <a:moveTo>
                  <a:pt x="3049556" y="0"/>
                </a:moveTo>
                <a:lnTo>
                  <a:pt x="0" y="0"/>
                </a:lnTo>
                <a:lnTo>
                  <a:pt x="0" y="3049557"/>
                </a:lnTo>
                <a:lnTo>
                  <a:pt x="3049556" y="3049557"/>
                </a:lnTo>
                <a:lnTo>
                  <a:pt x="304955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50613" y="4653218"/>
            <a:ext cx="6663510" cy="116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68"/>
              </a:lnSpc>
            </a:pPr>
            <a:r>
              <a:rPr lang="en-US" b="true" sz="8845" spc="-566">
                <a:solidFill>
                  <a:srgbClr val="FFFFFF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852761" y="2437221"/>
            <a:ext cx="6924227" cy="5345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Id</a:t>
            </a: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entified which</a:t>
            </a:r>
            <a:r>
              <a:rPr lang="en-US" b="true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 Bold"/>
                <a:ea typeface="Poppins Bold"/>
                <a:cs typeface="Poppins Bold"/>
                <a:sym typeface="Poppins Bold"/>
              </a:rPr>
              <a:t> categories, regions, and seasons</a:t>
            </a: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 driv</a:t>
            </a: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e the mo</a:t>
            </a: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st revenue and Lifetime Value.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M</a:t>
            </a: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apped </a:t>
            </a:r>
            <a:r>
              <a:rPr lang="en-US" b="true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 Bold"/>
                <a:ea typeface="Poppins Bold"/>
                <a:cs typeface="Poppins Bold"/>
                <a:sym typeface="Poppins Bold"/>
              </a:rPr>
              <a:t>purchase behavior</a:t>
            </a: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 patterns (frequency, basket size, timing) across key customer segments.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Highlighted how </a:t>
            </a:r>
            <a:r>
              <a:rPr lang="en-US" b="true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 Bold"/>
                <a:ea typeface="Poppins Bold"/>
                <a:cs typeface="Poppins Bold"/>
                <a:sym typeface="Poppins Bold"/>
              </a:rPr>
              <a:t>churn and retention</a:t>
            </a: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 vary by region, category, season, and strategy.</a:t>
            </a:r>
          </a:p>
          <a:p>
            <a:pPr algn="ctr">
              <a:lnSpc>
                <a:spcPts val="3020"/>
              </a:lnSpc>
            </a:pPr>
          </a:p>
          <a:p>
            <a:pPr algn="ctr" marL="465735" indent="-232868" lvl="1">
              <a:lnSpc>
                <a:spcPts val="3020"/>
              </a:lnSpc>
              <a:buFont typeface="Arial"/>
              <a:buChar char="•"/>
            </a:pP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Found clear </a:t>
            </a:r>
            <a:r>
              <a:rPr lang="en-US" b="true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 Bold"/>
                <a:ea typeface="Poppins Bold"/>
                <a:cs typeface="Poppins Bold"/>
                <a:sym typeface="Poppins Bold"/>
              </a:rPr>
              <a:t>growth and optimization</a:t>
            </a:r>
            <a:r>
              <a:rPr lang="en-US" sz="2157">
                <a:gradFill>
                  <a:gsLst>
                    <a:gs pos="0">
                      <a:srgbClr val="3F3F3F">
                        <a:alpha val="100000"/>
                      </a:srgbClr>
                    </a:gs>
                    <a:gs pos="100000">
                      <a:srgbClr val="141414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 opportunities in high-LTV/low-size and high-LTV/high-churn segments.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6452436"/>
            <a:ext cx="8549943" cy="2757889"/>
            <a:chOff x="0" y="0"/>
            <a:chExt cx="11399924" cy="36771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1285675"/>
              <a:ext cx="584899" cy="584899"/>
            </a:xfrm>
            <a:custGeom>
              <a:avLst/>
              <a:gdLst/>
              <a:ahLst/>
              <a:cxnLst/>
              <a:rect r="r" b="b" t="t" l="l"/>
              <a:pathLst>
                <a:path h="584899" w="584899">
                  <a:moveTo>
                    <a:pt x="0" y="0"/>
                  </a:moveTo>
                  <a:lnTo>
                    <a:pt x="584899" y="0"/>
                  </a:lnTo>
                  <a:lnTo>
                    <a:pt x="584899" y="584899"/>
                  </a:lnTo>
                  <a:lnTo>
                    <a:pt x="0" y="5848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2186452"/>
              <a:ext cx="584899" cy="584899"/>
            </a:xfrm>
            <a:custGeom>
              <a:avLst/>
              <a:gdLst/>
              <a:ahLst/>
              <a:cxnLst/>
              <a:rect r="r" b="b" t="t" l="l"/>
              <a:pathLst>
                <a:path h="584899" w="584899">
                  <a:moveTo>
                    <a:pt x="0" y="0"/>
                  </a:moveTo>
                  <a:lnTo>
                    <a:pt x="584899" y="0"/>
                  </a:lnTo>
                  <a:lnTo>
                    <a:pt x="584899" y="584899"/>
                  </a:lnTo>
                  <a:lnTo>
                    <a:pt x="0" y="5848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3092287"/>
              <a:ext cx="584899" cy="584899"/>
            </a:xfrm>
            <a:custGeom>
              <a:avLst/>
              <a:gdLst/>
              <a:ahLst/>
              <a:cxnLst/>
              <a:rect r="r" b="b" t="t" l="l"/>
              <a:pathLst>
                <a:path h="584899" w="584899">
                  <a:moveTo>
                    <a:pt x="0" y="0"/>
                  </a:moveTo>
                  <a:lnTo>
                    <a:pt x="584899" y="0"/>
                  </a:lnTo>
                  <a:lnTo>
                    <a:pt x="584899" y="584899"/>
                  </a:lnTo>
                  <a:lnTo>
                    <a:pt x="0" y="5848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807370" y="1300676"/>
              <a:ext cx="3827888" cy="569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23"/>
                </a:lnSpc>
              </a:pPr>
              <a:r>
                <a:rPr lang="en-US" sz="2740" spc="-104">
                  <a:solidFill>
                    <a:srgbClr val="1F1F1F"/>
                  </a:solidFill>
                  <a:latin typeface="Poppins"/>
                  <a:ea typeface="Poppins"/>
                  <a:cs typeface="Poppins"/>
                  <a:sym typeface="Poppins"/>
                </a:rPr>
                <a:t>+1 548-468-1063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07370" y="2184428"/>
              <a:ext cx="6947855" cy="569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23"/>
                </a:lnSpc>
              </a:pPr>
              <a:r>
                <a:rPr lang="en-US" sz="2740" spc="-104">
                  <a:solidFill>
                    <a:srgbClr val="1F1F1F"/>
                  </a:solidFill>
                  <a:latin typeface="Poppins"/>
                  <a:ea typeface="Poppins"/>
                  <a:cs typeface="Poppins"/>
                  <a:sym typeface="Poppins"/>
                </a:rPr>
                <a:t>Patrick.dinh26@gmail.com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807370" y="3107288"/>
              <a:ext cx="10592554" cy="569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23"/>
                </a:lnSpc>
              </a:pPr>
              <a:r>
                <a:rPr lang="en-US" sz="2740" spc="-104">
                  <a:solidFill>
                    <a:srgbClr val="1F1F1F"/>
                  </a:solidFill>
                  <a:latin typeface="Poppins"/>
                  <a:ea typeface="Poppins"/>
                  <a:cs typeface="Poppins"/>
                  <a:sym typeface="Poppins"/>
                </a:rPr>
                <a:t>www.linkedin.com/in/phuc-dinh-3281bb214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5250"/>
              <a:ext cx="3987920" cy="8121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97"/>
                </a:lnSpc>
              </a:pPr>
              <a:r>
                <a:rPr lang="en-US" b="true" sz="4487" spc="-287">
                  <a:gradFill>
                    <a:gsLst>
                      <a:gs pos="0">
                        <a:srgbClr val="141414">
                          <a:alpha val="100000"/>
                        </a:srgbClr>
                      </a:gs>
                      <a:gs pos="100000">
                        <a:srgbClr val="3F3F3F">
                          <a:alpha val="100000"/>
                        </a:srgbClr>
                      </a:gs>
                    </a:gsLst>
                    <a:path path="circle">
                      <a:fillToRect l="0" r="100000" t="0" b="100000"/>
                    </a:path>
                    <a:tileRect r="0" l="-100000" b="0" t="-100000"/>
                  </a:gra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Contact Me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181489" y="1028700"/>
            <a:ext cx="8490455" cy="849045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ln w="38100" cap="sq">
              <a:solidFill>
                <a:srgbClr val="1F1F1F"/>
              </a:solidFill>
              <a:prstDash val="sysDot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714932" y="1562143"/>
            <a:ext cx="7423568" cy="7423568"/>
            <a:chOff x="0" y="0"/>
            <a:chExt cx="812800" cy="812800"/>
          </a:xfrm>
        </p:grpSpPr>
        <p:sp>
          <p:nvSpPr>
            <p:cNvPr name="Freeform 14" id="14">
              <a:hlinkClick r:id="rId8" tooltip="https://images.fastcompany.com/image/upload/f_webp,q_auto,c_fit/wp-cms-2/2026/01/p-2-91482655-allbirds-closing-us-stores-e-commerce.jpg"/>
            </p:cNvPr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9"/>
              <a:stretch>
                <a:fillRect l="-30000" t="0" r="-3000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5925416" y="1837416"/>
            <a:ext cx="509759" cy="509759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41414">
                    <a:alpha val="100000"/>
                  </a:srgbClr>
                </a:gs>
                <a:gs pos="100000">
                  <a:srgbClr val="3F3F3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714932" y="7427616"/>
            <a:ext cx="509759" cy="509759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F3F3F">
                    <a:alpha val="100000"/>
                  </a:srgbClr>
                </a:gs>
                <a:gs pos="100000">
                  <a:srgbClr val="14141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144000" y="1028700"/>
            <a:ext cx="2488275" cy="2488275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F3F3F">
                    <a:alpha val="100000"/>
                  </a:srgbClr>
                </a:gs>
                <a:gs pos="100000">
                  <a:srgbClr val="14141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28801" lIns="28801" bIns="28801" rIns="28801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true" flipV="false" rot="0">
            <a:off x="14809969" y="6913357"/>
            <a:ext cx="3582806" cy="3582806"/>
          </a:xfrm>
          <a:custGeom>
            <a:avLst/>
            <a:gdLst/>
            <a:ahLst/>
            <a:cxnLst/>
            <a:rect r="r" b="b" t="t" l="l"/>
            <a:pathLst>
              <a:path h="3582806" w="3582806">
                <a:moveTo>
                  <a:pt x="3582806" y="0"/>
                </a:moveTo>
                <a:lnTo>
                  <a:pt x="0" y="0"/>
                </a:lnTo>
                <a:lnTo>
                  <a:pt x="0" y="3582807"/>
                </a:lnTo>
                <a:lnTo>
                  <a:pt x="3582806" y="3582807"/>
                </a:lnTo>
                <a:lnTo>
                  <a:pt x="3582806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28700" y="2675947"/>
            <a:ext cx="7296932" cy="2913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3"/>
              </a:lnSpc>
            </a:pPr>
            <a:r>
              <a:rPr lang="en-US" b="true" sz="7718" spc="-493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Thanks For Your Time and Consideration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41414">
                <a:alpha val="100000"/>
              </a:srgbClr>
            </a:gs>
            <a:gs pos="50000">
              <a:srgbClr val="141414">
                <a:alpha val="100000"/>
              </a:srgbClr>
            </a:gs>
            <a:gs pos="100000">
              <a:srgbClr val="3F3F3F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144000" cy="10287000"/>
            <a:chOff x="0" y="0"/>
            <a:chExt cx="1416645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16645" cy="1593725"/>
            </a:xfrm>
            <a:custGeom>
              <a:avLst/>
              <a:gdLst/>
              <a:ahLst/>
              <a:cxnLst/>
              <a:rect r="r" b="b" t="t" l="l"/>
              <a:pathLst>
                <a:path h="1593725" w="1416645">
                  <a:moveTo>
                    <a:pt x="0" y="0"/>
                  </a:moveTo>
                  <a:lnTo>
                    <a:pt x="1416645" y="0"/>
                  </a:lnTo>
                  <a:lnTo>
                    <a:pt x="1416645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>
                <a:alphaModFix amt="14000"/>
              </a:blip>
              <a:stretch>
                <a:fillRect l="-24999" t="0" r="-2499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44000" y="0"/>
            <a:ext cx="9144000" cy="10287000"/>
            <a:chOff x="0" y="0"/>
            <a:chExt cx="3140092" cy="353260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140092" cy="3532603"/>
            </a:xfrm>
            <a:custGeom>
              <a:avLst/>
              <a:gdLst/>
              <a:ahLst/>
              <a:cxnLst/>
              <a:rect r="r" b="b" t="t" l="l"/>
              <a:pathLst>
                <a:path h="3532603" w="3140092">
                  <a:moveTo>
                    <a:pt x="0" y="0"/>
                  </a:moveTo>
                  <a:lnTo>
                    <a:pt x="3140092" y="0"/>
                  </a:lnTo>
                  <a:lnTo>
                    <a:pt x="3140092" y="3532603"/>
                  </a:lnTo>
                  <a:lnTo>
                    <a:pt x="0" y="353260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140092" cy="3589753"/>
            </a:xfrm>
            <a:prstGeom prst="rect">
              <a:avLst/>
            </a:prstGeom>
          </p:spPr>
          <p:txBody>
            <a:bodyPr anchor="ctr" rtlCol="false" tIns="51246" lIns="51246" bIns="51246" rIns="51246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9676488" y="0"/>
            <a:ext cx="0" cy="10287000"/>
          </a:xfrm>
          <a:prstGeom prst="line">
            <a:avLst/>
          </a:prstGeom>
          <a:ln cap="flat" w="38100">
            <a:solidFill>
              <a:srgbClr val="1F1F1F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9558656" y="810857"/>
            <a:ext cx="235664" cy="23566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F1F1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558656" y="3230314"/>
            <a:ext cx="235664" cy="23566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F1F1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558656" y="6548013"/>
            <a:ext cx="235664" cy="23566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F1F1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308670" y="6518613"/>
            <a:ext cx="4241622" cy="294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99"/>
              </a:lnSpc>
            </a:pPr>
            <a:r>
              <a:rPr lang="en-US" b="true" sz="1963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 Bold"/>
                <a:ea typeface="Poppins Bold"/>
                <a:cs typeface="Poppins Bold"/>
                <a:sym typeface="Poppins Bold"/>
              </a:rPr>
              <a:t>PROJECT GOALS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308670" y="6926959"/>
            <a:ext cx="6441333" cy="2825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91897" indent="-195949" lvl="1">
              <a:lnSpc>
                <a:spcPts val="2541"/>
              </a:lnSpc>
              <a:buFont typeface="Arial"/>
              <a:buChar char="•"/>
            </a:pPr>
            <a:r>
              <a:rPr lang="en-US" sz="1815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Identifying which customers and product categories drive the most revenue and lifetime value</a:t>
            </a:r>
          </a:p>
          <a:p>
            <a:pPr algn="just" marL="391897" indent="-195949" lvl="1">
              <a:lnSpc>
                <a:spcPts val="2541"/>
              </a:lnSpc>
              <a:buFont typeface="Arial"/>
              <a:buChar char="•"/>
            </a:pPr>
            <a:r>
              <a:rPr lang="en-US" sz="1815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Comparing purchase behavior (frequency, basket size, timing) across segments</a:t>
            </a:r>
          </a:p>
          <a:p>
            <a:pPr algn="just" marL="391897" indent="-195949" lvl="1">
              <a:lnSpc>
                <a:spcPts val="2541"/>
              </a:lnSpc>
              <a:buFont typeface="Arial"/>
              <a:buChar char="•"/>
            </a:pPr>
            <a:r>
              <a:rPr lang="en-US" sz="1815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Understanding churn and retention by region, category, season, and retention strategy</a:t>
            </a:r>
          </a:p>
          <a:p>
            <a:pPr algn="just" marL="391897" indent="-195949" lvl="1">
              <a:lnSpc>
                <a:spcPts val="2541"/>
              </a:lnSpc>
              <a:buFont typeface="Arial"/>
              <a:buChar char="•"/>
            </a:pPr>
            <a:r>
              <a:rPr lang="en-US" sz="1815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Finding segments with good growth or optimization potential</a:t>
            </a:r>
          </a:p>
          <a:p>
            <a:pPr algn="just">
              <a:lnSpc>
                <a:spcPts val="2541"/>
              </a:lnSpc>
            </a:pPr>
          </a:p>
        </p:txBody>
      </p:sp>
      <p:sp>
        <p:nvSpPr>
          <p:cNvPr name="Freeform 19" id="19"/>
          <p:cNvSpPr/>
          <p:nvPr/>
        </p:nvSpPr>
        <p:spPr>
          <a:xfrm flipH="true" flipV="false" rot="0">
            <a:off x="14508075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3968026" y="0"/>
                </a:moveTo>
                <a:lnTo>
                  <a:pt x="0" y="0"/>
                </a:lnTo>
                <a:lnTo>
                  <a:pt x="0" y="3968026"/>
                </a:lnTo>
                <a:lnTo>
                  <a:pt x="3968026" y="3968026"/>
                </a:lnTo>
                <a:lnTo>
                  <a:pt x="396802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942320" y="3204665"/>
            <a:ext cx="7259360" cy="2513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35"/>
              </a:lnSpc>
            </a:pPr>
            <a:r>
              <a:rPr lang="en-US" b="true" sz="9832" spc="-629">
                <a:solidFill>
                  <a:srgbClr val="FFFFFF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About Project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308670" y="781457"/>
            <a:ext cx="4241622" cy="294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99"/>
              </a:lnSpc>
            </a:pPr>
            <a:r>
              <a:rPr lang="en-US" b="true" sz="1963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 Bold"/>
                <a:ea typeface="Poppins Bold"/>
                <a:cs typeface="Poppins Bold"/>
                <a:sym typeface="Poppins Bold"/>
              </a:rPr>
              <a:t>DATA SOURCES: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308670" y="1078710"/>
            <a:ext cx="6950630" cy="1570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91897" indent="-195949" lvl="1">
              <a:lnSpc>
                <a:spcPts val="2541"/>
              </a:lnSpc>
              <a:buFont typeface="Arial"/>
              <a:buChar char="•"/>
            </a:pPr>
            <a:r>
              <a:rPr lang="en-US" sz="1815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Dataset : Sales and Customer Insight (E-Commerce)</a:t>
            </a:r>
          </a:p>
          <a:p>
            <a:pPr algn="just" marL="391897" indent="-195949" lvl="1">
              <a:lnSpc>
                <a:spcPts val="2541"/>
              </a:lnSpc>
              <a:buFont typeface="Arial"/>
              <a:buChar char="•"/>
            </a:pPr>
            <a:r>
              <a:rPr lang="en-US" sz="1815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Source: https://www.kaggle.com/code/ashikshahriar/sales-and-customer-insight</a:t>
            </a:r>
          </a:p>
          <a:p>
            <a:pPr algn="just" marL="391897" indent="-195949" lvl="1">
              <a:lnSpc>
                <a:spcPts val="2541"/>
              </a:lnSpc>
              <a:buFont typeface="Arial"/>
              <a:buChar char="•"/>
            </a:pPr>
            <a:r>
              <a:rPr lang="en-US" sz="1815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Structure: 15 columns and 10,000 rows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308670" y="3200914"/>
            <a:ext cx="4241622" cy="294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99"/>
              </a:lnSpc>
            </a:pPr>
            <a:r>
              <a:rPr lang="en-US" b="true" sz="1963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 Bold"/>
                <a:ea typeface="Poppins Bold"/>
                <a:cs typeface="Poppins Bold"/>
                <a:sym typeface="Poppins Bold"/>
              </a:rPr>
              <a:t>DATA &amp; TOOLS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308670" y="3498167"/>
            <a:ext cx="6441333" cy="2511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91897" indent="-195949" lvl="1">
              <a:lnSpc>
                <a:spcPts val="2541"/>
              </a:lnSpc>
              <a:buFont typeface="Arial"/>
              <a:buChar char="•"/>
            </a:pPr>
            <a:r>
              <a:rPr lang="en-US" sz="1815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Dataset: ~10K customers with category, region, season, LTV, churn, and retention strategy fields</a:t>
            </a:r>
          </a:p>
          <a:p>
            <a:pPr algn="just" marL="391897" indent="-195949" lvl="1">
              <a:lnSpc>
                <a:spcPts val="2541"/>
              </a:lnSpc>
              <a:buFont typeface="Arial"/>
              <a:buChar char="•"/>
            </a:pPr>
            <a:r>
              <a:rPr lang="en-US" sz="1815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Focus on North and South America segments</a:t>
            </a:r>
          </a:p>
          <a:p>
            <a:pPr algn="just" marL="391897" indent="-195949" lvl="1">
              <a:lnSpc>
                <a:spcPts val="2541"/>
              </a:lnSpc>
              <a:buFont typeface="Arial"/>
              <a:buChar char="•"/>
            </a:pPr>
            <a:r>
              <a:rPr lang="en-US" sz="1815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Tools used: SQL (views, aggregations, CTE), Power BI (dashboards, DAX, tables).</a:t>
            </a:r>
          </a:p>
          <a:p>
            <a:pPr algn="just" marL="391897" indent="-195949" lvl="1">
              <a:lnSpc>
                <a:spcPts val="2541"/>
              </a:lnSpc>
              <a:buFont typeface="Arial"/>
              <a:buChar char="•"/>
            </a:pPr>
            <a:r>
              <a:rPr lang="en-US" sz="1815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Key metrics available: revenue, Lifetime Value, purchase frequency, average order value, churn probability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261033" y="6009504"/>
            <a:ext cx="6621934" cy="1416398"/>
            <a:chOff x="0" y="0"/>
            <a:chExt cx="8829245" cy="188853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829245" cy="1888530"/>
            </a:xfrm>
            <a:custGeom>
              <a:avLst/>
              <a:gdLst/>
              <a:ahLst/>
              <a:cxnLst/>
              <a:rect r="r" b="b" t="t" l="l"/>
              <a:pathLst>
                <a:path h="1888530" w="8829245">
                  <a:moveTo>
                    <a:pt x="0" y="0"/>
                  </a:moveTo>
                  <a:lnTo>
                    <a:pt x="8829245" y="0"/>
                  </a:lnTo>
                  <a:lnTo>
                    <a:pt x="8829245" y="1888530"/>
                  </a:lnTo>
                  <a:lnTo>
                    <a:pt x="0" y="18885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55000"/>
              </a:blip>
              <a:stretch>
                <a:fillRect l="0" t="0" r="0" b="-110808"/>
              </a:stretch>
            </a:blipFill>
          </p:spPr>
        </p:sp>
        <p:sp>
          <p:nvSpPr>
            <p:cNvPr name="TextBox 27" id="27"/>
            <p:cNvSpPr txBox="true"/>
            <p:nvPr/>
          </p:nvSpPr>
          <p:spPr>
            <a:xfrm rot="0">
              <a:off x="1174552" y="439654"/>
              <a:ext cx="6568252" cy="8769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691"/>
                </a:lnSpc>
              </a:pPr>
              <a:r>
                <a:rPr lang="en-US" sz="1922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End-to-end BI project using SQL, Power BI and customer-level transaction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75781" y="3876138"/>
            <a:ext cx="6926957" cy="1864135"/>
            <a:chOff x="0" y="0"/>
            <a:chExt cx="2557231" cy="6881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7231" cy="688185"/>
            </a:xfrm>
            <a:custGeom>
              <a:avLst/>
              <a:gdLst/>
              <a:ahLst/>
              <a:cxnLst/>
              <a:rect r="r" b="b" t="t" l="l"/>
              <a:pathLst>
                <a:path h="688185" w="2557231">
                  <a:moveTo>
                    <a:pt x="48059" y="0"/>
                  </a:moveTo>
                  <a:lnTo>
                    <a:pt x="2509172" y="0"/>
                  </a:lnTo>
                  <a:cubicBezTo>
                    <a:pt x="2521918" y="0"/>
                    <a:pt x="2534142" y="5063"/>
                    <a:pt x="2543155" y="14076"/>
                  </a:cubicBezTo>
                  <a:cubicBezTo>
                    <a:pt x="2552168" y="23089"/>
                    <a:pt x="2557231" y="35313"/>
                    <a:pt x="2557231" y="48059"/>
                  </a:cubicBezTo>
                  <a:lnTo>
                    <a:pt x="2557231" y="640126"/>
                  </a:lnTo>
                  <a:cubicBezTo>
                    <a:pt x="2557231" y="666668"/>
                    <a:pt x="2535714" y="688185"/>
                    <a:pt x="2509172" y="688185"/>
                  </a:cubicBezTo>
                  <a:lnTo>
                    <a:pt x="48059" y="688185"/>
                  </a:lnTo>
                  <a:cubicBezTo>
                    <a:pt x="21517" y="688185"/>
                    <a:pt x="0" y="666668"/>
                    <a:pt x="0" y="640126"/>
                  </a:cubicBezTo>
                  <a:lnTo>
                    <a:pt x="0" y="48059"/>
                  </a:lnTo>
                  <a:cubicBezTo>
                    <a:pt x="0" y="21517"/>
                    <a:pt x="21517" y="0"/>
                    <a:pt x="4805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41414">
                    <a:alpha val="100000"/>
                  </a:srgbClr>
                </a:gs>
                <a:gs pos="100000">
                  <a:srgbClr val="3F3F3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557231" cy="726285"/>
            </a:xfrm>
            <a:prstGeom prst="rect">
              <a:avLst/>
            </a:prstGeom>
          </p:spPr>
          <p:txBody>
            <a:bodyPr anchor="ctr" rtlCol="false" tIns="34544" lIns="34544" bIns="34544" rIns="34544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048605" y="4455304"/>
            <a:ext cx="4084203" cy="484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72"/>
              </a:lnSpc>
            </a:pPr>
            <a:r>
              <a:rPr lang="en-US" b="true" sz="261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CATEGORY 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53178" y="4467497"/>
            <a:ext cx="950024" cy="795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36"/>
              </a:lnSpc>
            </a:pPr>
            <a:r>
              <a:rPr lang="en-US" sz="6040" spc="-1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075781" y="6054228"/>
            <a:ext cx="6926957" cy="1864135"/>
            <a:chOff x="0" y="0"/>
            <a:chExt cx="2557231" cy="68818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557231" cy="688185"/>
            </a:xfrm>
            <a:custGeom>
              <a:avLst/>
              <a:gdLst/>
              <a:ahLst/>
              <a:cxnLst/>
              <a:rect r="r" b="b" t="t" l="l"/>
              <a:pathLst>
                <a:path h="688185" w="2557231">
                  <a:moveTo>
                    <a:pt x="48059" y="0"/>
                  </a:moveTo>
                  <a:lnTo>
                    <a:pt x="2509172" y="0"/>
                  </a:lnTo>
                  <a:cubicBezTo>
                    <a:pt x="2521918" y="0"/>
                    <a:pt x="2534142" y="5063"/>
                    <a:pt x="2543155" y="14076"/>
                  </a:cubicBezTo>
                  <a:cubicBezTo>
                    <a:pt x="2552168" y="23089"/>
                    <a:pt x="2557231" y="35313"/>
                    <a:pt x="2557231" y="48059"/>
                  </a:cubicBezTo>
                  <a:lnTo>
                    <a:pt x="2557231" y="640126"/>
                  </a:lnTo>
                  <a:cubicBezTo>
                    <a:pt x="2557231" y="666668"/>
                    <a:pt x="2535714" y="688185"/>
                    <a:pt x="2509172" y="688185"/>
                  </a:cubicBezTo>
                  <a:lnTo>
                    <a:pt x="48059" y="688185"/>
                  </a:lnTo>
                  <a:cubicBezTo>
                    <a:pt x="21517" y="688185"/>
                    <a:pt x="0" y="666668"/>
                    <a:pt x="0" y="640126"/>
                  </a:cubicBezTo>
                  <a:lnTo>
                    <a:pt x="0" y="48059"/>
                  </a:lnTo>
                  <a:cubicBezTo>
                    <a:pt x="0" y="21517"/>
                    <a:pt x="21517" y="0"/>
                    <a:pt x="4805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gradFill>
                <a:gsLst>
                  <a:gs pos="0">
                    <a:srgbClr val="141414">
                      <a:alpha val="100000"/>
                    </a:srgbClr>
                  </a:gs>
                  <a:gs pos="100000">
                    <a:srgbClr val="3F3F3F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557231" cy="726285"/>
            </a:xfrm>
            <a:prstGeom prst="rect">
              <a:avLst/>
            </a:prstGeom>
          </p:spPr>
          <p:txBody>
            <a:bodyPr anchor="ctr" rtlCol="false" tIns="34544" lIns="34544" bIns="34544" rIns="34544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4048605" y="6668256"/>
            <a:ext cx="3765755" cy="484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72"/>
              </a:lnSpc>
            </a:pPr>
            <a:r>
              <a:rPr lang="en-US" b="true" sz="2613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 Bold"/>
                <a:ea typeface="Poppins Bold"/>
                <a:cs typeface="Poppins Bold"/>
                <a:sym typeface="Poppins Bold"/>
              </a:rPr>
              <a:t>CHURN &amp; RETENTION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53178" y="6633907"/>
            <a:ext cx="950024" cy="795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36"/>
              </a:lnSpc>
            </a:pPr>
            <a:r>
              <a:rPr lang="en-US" sz="6040" spc="-181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03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285263" y="3876138"/>
            <a:ext cx="6926957" cy="1864135"/>
            <a:chOff x="0" y="0"/>
            <a:chExt cx="2557231" cy="68818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557231" cy="688185"/>
            </a:xfrm>
            <a:custGeom>
              <a:avLst/>
              <a:gdLst/>
              <a:ahLst/>
              <a:cxnLst/>
              <a:rect r="r" b="b" t="t" l="l"/>
              <a:pathLst>
                <a:path h="688185" w="2557231">
                  <a:moveTo>
                    <a:pt x="48059" y="0"/>
                  </a:moveTo>
                  <a:lnTo>
                    <a:pt x="2509172" y="0"/>
                  </a:lnTo>
                  <a:cubicBezTo>
                    <a:pt x="2521918" y="0"/>
                    <a:pt x="2534142" y="5063"/>
                    <a:pt x="2543155" y="14076"/>
                  </a:cubicBezTo>
                  <a:cubicBezTo>
                    <a:pt x="2552168" y="23089"/>
                    <a:pt x="2557231" y="35313"/>
                    <a:pt x="2557231" y="48059"/>
                  </a:cubicBezTo>
                  <a:lnTo>
                    <a:pt x="2557231" y="640126"/>
                  </a:lnTo>
                  <a:cubicBezTo>
                    <a:pt x="2557231" y="666668"/>
                    <a:pt x="2535714" y="688185"/>
                    <a:pt x="2509172" y="688185"/>
                  </a:cubicBezTo>
                  <a:lnTo>
                    <a:pt x="48059" y="688185"/>
                  </a:lnTo>
                  <a:cubicBezTo>
                    <a:pt x="21517" y="688185"/>
                    <a:pt x="0" y="666668"/>
                    <a:pt x="0" y="640126"/>
                  </a:cubicBezTo>
                  <a:lnTo>
                    <a:pt x="0" y="48059"/>
                  </a:lnTo>
                  <a:cubicBezTo>
                    <a:pt x="0" y="21517"/>
                    <a:pt x="21517" y="0"/>
                    <a:pt x="4805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F3F3F">
                    <a:alpha val="100000"/>
                  </a:srgbClr>
                </a:gs>
                <a:gs pos="100000">
                  <a:srgbClr val="14141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557231" cy="726285"/>
            </a:xfrm>
            <a:prstGeom prst="rect">
              <a:avLst/>
            </a:prstGeom>
          </p:spPr>
          <p:txBody>
            <a:bodyPr anchor="ctr" rtlCol="false" tIns="34544" lIns="34544" bIns="34544" rIns="34544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1510415" y="4297355"/>
            <a:ext cx="3772079" cy="979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72"/>
              </a:lnSpc>
            </a:pPr>
            <a:r>
              <a:rPr lang="en-US" b="true" sz="261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SEASON &amp; REGION </a:t>
            </a:r>
          </a:p>
          <a:p>
            <a:pPr algn="just">
              <a:lnSpc>
                <a:spcPts val="3972"/>
              </a:lnSpc>
            </a:pPr>
            <a:r>
              <a:rPr lang="en-US" b="true" sz="261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PERFORMANCE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962660" y="4506905"/>
            <a:ext cx="950024" cy="795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36"/>
              </a:lnSpc>
            </a:pPr>
            <a:r>
              <a:rPr lang="en-US" sz="6040" spc="-1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285263" y="6054228"/>
            <a:ext cx="6926957" cy="1864135"/>
            <a:chOff x="0" y="0"/>
            <a:chExt cx="2557231" cy="68818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557231" cy="688185"/>
            </a:xfrm>
            <a:custGeom>
              <a:avLst/>
              <a:gdLst/>
              <a:ahLst/>
              <a:cxnLst/>
              <a:rect r="r" b="b" t="t" l="l"/>
              <a:pathLst>
                <a:path h="688185" w="2557231">
                  <a:moveTo>
                    <a:pt x="48059" y="0"/>
                  </a:moveTo>
                  <a:lnTo>
                    <a:pt x="2509172" y="0"/>
                  </a:lnTo>
                  <a:cubicBezTo>
                    <a:pt x="2521918" y="0"/>
                    <a:pt x="2534142" y="5063"/>
                    <a:pt x="2543155" y="14076"/>
                  </a:cubicBezTo>
                  <a:cubicBezTo>
                    <a:pt x="2552168" y="23089"/>
                    <a:pt x="2557231" y="35313"/>
                    <a:pt x="2557231" y="48059"/>
                  </a:cubicBezTo>
                  <a:lnTo>
                    <a:pt x="2557231" y="640126"/>
                  </a:lnTo>
                  <a:cubicBezTo>
                    <a:pt x="2557231" y="666668"/>
                    <a:pt x="2535714" y="688185"/>
                    <a:pt x="2509172" y="688185"/>
                  </a:cubicBezTo>
                  <a:lnTo>
                    <a:pt x="48059" y="688185"/>
                  </a:lnTo>
                  <a:cubicBezTo>
                    <a:pt x="21517" y="688185"/>
                    <a:pt x="0" y="666668"/>
                    <a:pt x="0" y="640126"/>
                  </a:cubicBezTo>
                  <a:lnTo>
                    <a:pt x="0" y="48059"/>
                  </a:lnTo>
                  <a:cubicBezTo>
                    <a:pt x="0" y="21517"/>
                    <a:pt x="21517" y="0"/>
                    <a:pt x="48059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gradFill>
                <a:gsLst>
                  <a:gs pos="0">
                    <a:srgbClr val="141414">
                      <a:alpha val="100000"/>
                    </a:srgbClr>
                  </a:gs>
                  <a:gs pos="100000">
                    <a:srgbClr val="3F3F3F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557231" cy="726285"/>
            </a:xfrm>
            <a:prstGeom prst="rect">
              <a:avLst/>
            </a:prstGeom>
          </p:spPr>
          <p:txBody>
            <a:bodyPr anchor="ctr" rtlCol="false" tIns="34544" lIns="34544" bIns="34544" rIns="34544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1510415" y="6668256"/>
            <a:ext cx="4369705" cy="484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72"/>
              </a:lnSpc>
            </a:pPr>
            <a:r>
              <a:rPr lang="en-US" b="true" sz="2613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 Bold"/>
                <a:ea typeface="Poppins Bold"/>
                <a:cs typeface="Poppins Bold"/>
                <a:sym typeface="Poppins Bold"/>
              </a:rPr>
              <a:t>GROWTH OPPORTUNITIES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962660" y="6649454"/>
            <a:ext cx="950024" cy="795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36"/>
              </a:lnSpc>
            </a:pPr>
            <a:r>
              <a:rPr lang="en-US" sz="6040" spc="-181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Poppins"/>
                <a:ea typeface="Poppins"/>
                <a:cs typeface="Poppins"/>
                <a:sym typeface="Poppins"/>
              </a:rPr>
              <a:t>04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509133" y="1825712"/>
            <a:ext cx="11269734" cy="1219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22"/>
              </a:lnSpc>
            </a:pPr>
            <a:r>
              <a:rPr lang="en-US" b="true" sz="9206" spc="-589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Dashboard Structure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-301810" y="4718300"/>
            <a:ext cx="5924037" cy="5924037"/>
          </a:xfrm>
          <a:custGeom>
            <a:avLst/>
            <a:gdLst/>
            <a:ahLst/>
            <a:cxnLst/>
            <a:rect r="r" b="b" t="t" l="l"/>
            <a:pathLst>
              <a:path h="5924037" w="5924037">
                <a:moveTo>
                  <a:pt x="0" y="0"/>
                </a:moveTo>
                <a:lnTo>
                  <a:pt x="5924037" y="0"/>
                </a:lnTo>
                <a:lnTo>
                  <a:pt x="5924037" y="5924038"/>
                </a:lnTo>
                <a:lnTo>
                  <a:pt x="0" y="59240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true" flipV="true" rot="0">
            <a:off x="12665773" y="-355338"/>
            <a:ext cx="5924037" cy="5924037"/>
          </a:xfrm>
          <a:custGeom>
            <a:avLst/>
            <a:gdLst/>
            <a:ahLst/>
            <a:cxnLst/>
            <a:rect r="r" b="b" t="t" l="l"/>
            <a:pathLst>
              <a:path h="5924037" w="5924037">
                <a:moveTo>
                  <a:pt x="5924037" y="5924038"/>
                </a:moveTo>
                <a:lnTo>
                  <a:pt x="0" y="5924038"/>
                </a:lnTo>
                <a:lnTo>
                  <a:pt x="0" y="0"/>
                </a:lnTo>
                <a:lnTo>
                  <a:pt x="5924037" y="0"/>
                </a:lnTo>
                <a:lnTo>
                  <a:pt x="5924037" y="592403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4480700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3968025" y="0"/>
                </a:moveTo>
                <a:lnTo>
                  <a:pt x="0" y="0"/>
                </a:lnTo>
                <a:lnTo>
                  <a:pt x="0" y="3968026"/>
                </a:lnTo>
                <a:lnTo>
                  <a:pt x="3968025" y="3968026"/>
                </a:lnTo>
                <a:lnTo>
                  <a:pt x="396802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60725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0" y="0"/>
                </a:moveTo>
                <a:lnTo>
                  <a:pt x="3968025" y="0"/>
                </a:lnTo>
                <a:lnTo>
                  <a:pt x="3968025" y="3968026"/>
                </a:lnTo>
                <a:lnTo>
                  <a:pt x="0" y="3968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78277" y="588206"/>
            <a:ext cx="16131446" cy="9110588"/>
            <a:chOff x="0" y="0"/>
            <a:chExt cx="4248611" cy="23994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48611" cy="2399497"/>
            </a:xfrm>
            <a:custGeom>
              <a:avLst/>
              <a:gdLst/>
              <a:ahLst/>
              <a:cxnLst/>
              <a:rect r="r" b="b" t="t" l="l"/>
              <a:pathLst>
                <a:path h="2399497" w="4248611">
                  <a:moveTo>
                    <a:pt x="12478" y="0"/>
                  </a:moveTo>
                  <a:lnTo>
                    <a:pt x="4236133" y="0"/>
                  </a:lnTo>
                  <a:cubicBezTo>
                    <a:pt x="4239442" y="0"/>
                    <a:pt x="4242616" y="1315"/>
                    <a:pt x="4244956" y="3655"/>
                  </a:cubicBezTo>
                  <a:cubicBezTo>
                    <a:pt x="4247297" y="5995"/>
                    <a:pt x="4248611" y="9169"/>
                    <a:pt x="4248611" y="12478"/>
                  </a:cubicBezTo>
                  <a:lnTo>
                    <a:pt x="4248611" y="2387018"/>
                  </a:lnTo>
                  <a:cubicBezTo>
                    <a:pt x="4248611" y="2390328"/>
                    <a:pt x="4247297" y="2393502"/>
                    <a:pt x="4244956" y="2395842"/>
                  </a:cubicBezTo>
                  <a:cubicBezTo>
                    <a:pt x="4242616" y="2398182"/>
                    <a:pt x="4239442" y="2399497"/>
                    <a:pt x="4236133" y="2399497"/>
                  </a:cubicBezTo>
                  <a:lnTo>
                    <a:pt x="12478" y="2399497"/>
                  </a:lnTo>
                  <a:cubicBezTo>
                    <a:pt x="9169" y="2399497"/>
                    <a:pt x="5995" y="2398182"/>
                    <a:pt x="3655" y="2395842"/>
                  </a:cubicBezTo>
                  <a:cubicBezTo>
                    <a:pt x="1315" y="2393502"/>
                    <a:pt x="0" y="2390328"/>
                    <a:pt x="0" y="2387018"/>
                  </a:cubicBezTo>
                  <a:lnTo>
                    <a:pt x="0" y="12478"/>
                  </a:lnTo>
                  <a:cubicBezTo>
                    <a:pt x="0" y="9169"/>
                    <a:pt x="1315" y="5995"/>
                    <a:pt x="3655" y="3655"/>
                  </a:cubicBezTo>
                  <a:cubicBezTo>
                    <a:pt x="5995" y="1315"/>
                    <a:pt x="9169" y="0"/>
                    <a:pt x="12478" y="0"/>
                  </a:cubicBezTo>
                  <a:close/>
                </a:path>
              </a:pathLst>
            </a:custGeom>
            <a:solidFill>
              <a:srgbClr val="EAEFE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248611" cy="24375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11058" y="793226"/>
            <a:ext cx="15065884" cy="8700548"/>
          </a:xfrm>
          <a:custGeom>
            <a:avLst/>
            <a:gdLst/>
            <a:ahLst/>
            <a:cxnLst/>
            <a:rect r="r" b="b" t="t" l="l"/>
            <a:pathLst>
              <a:path h="8700548" w="15065884">
                <a:moveTo>
                  <a:pt x="0" y="0"/>
                </a:moveTo>
                <a:lnTo>
                  <a:pt x="15065884" y="0"/>
                </a:lnTo>
                <a:lnTo>
                  <a:pt x="15065884" y="8700548"/>
                </a:lnTo>
                <a:lnTo>
                  <a:pt x="0" y="87005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5399169" y="7437082"/>
            <a:ext cx="3049557" cy="3049557"/>
          </a:xfrm>
          <a:custGeom>
            <a:avLst/>
            <a:gdLst/>
            <a:ahLst/>
            <a:cxnLst/>
            <a:rect r="r" b="b" t="t" l="l"/>
            <a:pathLst>
              <a:path h="3049557" w="3049557">
                <a:moveTo>
                  <a:pt x="3049556" y="0"/>
                </a:moveTo>
                <a:lnTo>
                  <a:pt x="0" y="0"/>
                </a:lnTo>
                <a:lnTo>
                  <a:pt x="0" y="3049557"/>
                </a:lnTo>
                <a:lnTo>
                  <a:pt x="3049556" y="3049557"/>
                </a:lnTo>
                <a:lnTo>
                  <a:pt x="304955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78277" y="588206"/>
            <a:ext cx="16131446" cy="9110588"/>
            <a:chOff x="0" y="0"/>
            <a:chExt cx="4248611" cy="23994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48611" cy="2399497"/>
            </a:xfrm>
            <a:custGeom>
              <a:avLst/>
              <a:gdLst/>
              <a:ahLst/>
              <a:cxnLst/>
              <a:rect r="r" b="b" t="t" l="l"/>
              <a:pathLst>
                <a:path h="2399497" w="4248611">
                  <a:moveTo>
                    <a:pt x="24476" y="0"/>
                  </a:moveTo>
                  <a:lnTo>
                    <a:pt x="4224135" y="0"/>
                  </a:lnTo>
                  <a:cubicBezTo>
                    <a:pt x="4230626" y="0"/>
                    <a:pt x="4236852" y="2579"/>
                    <a:pt x="4241442" y="7169"/>
                  </a:cubicBezTo>
                  <a:cubicBezTo>
                    <a:pt x="4246032" y="11759"/>
                    <a:pt x="4248611" y="17985"/>
                    <a:pt x="4248611" y="24476"/>
                  </a:cubicBezTo>
                  <a:lnTo>
                    <a:pt x="4248611" y="2375020"/>
                  </a:lnTo>
                  <a:cubicBezTo>
                    <a:pt x="4248611" y="2381512"/>
                    <a:pt x="4246032" y="2387737"/>
                    <a:pt x="4241442" y="2392328"/>
                  </a:cubicBezTo>
                  <a:cubicBezTo>
                    <a:pt x="4236852" y="2396918"/>
                    <a:pt x="4230626" y="2399497"/>
                    <a:pt x="4224135" y="2399497"/>
                  </a:cubicBezTo>
                  <a:lnTo>
                    <a:pt x="24476" y="2399497"/>
                  </a:lnTo>
                  <a:cubicBezTo>
                    <a:pt x="17985" y="2399497"/>
                    <a:pt x="11759" y="2396918"/>
                    <a:pt x="7169" y="2392328"/>
                  </a:cubicBezTo>
                  <a:cubicBezTo>
                    <a:pt x="2579" y="2387737"/>
                    <a:pt x="0" y="2381512"/>
                    <a:pt x="0" y="2375020"/>
                  </a:cubicBezTo>
                  <a:lnTo>
                    <a:pt x="0" y="24476"/>
                  </a:lnTo>
                  <a:cubicBezTo>
                    <a:pt x="0" y="17985"/>
                    <a:pt x="2579" y="11759"/>
                    <a:pt x="7169" y="7169"/>
                  </a:cubicBezTo>
                  <a:cubicBezTo>
                    <a:pt x="11759" y="2579"/>
                    <a:pt x="17985" y="0"/>
                    <a:pt x="24476" y="0"/>
                  </a:cubicBezTo>
                  <a:close/>
                </a:path>
              </a:pathLst>
            </a:custGeom>
            <a:solidFill>
              <a:srgbClr val="EAEFE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48611" cy="24375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85725" y="768710"/>
            <a:ext cx="15316550" cy="8749579"/>
          </a:xfrm>
          <a:custGeom>
            <a:avLst/>
            <a:gdLst/>
            <a:ahLst/>
            <a:cxnLst/>
            <a:rect r="r" b="b" t="t" l="l"/>
            <a:pathLst>
              <a:path h="8749579" w="15316550">
                <a:moveTo>
                  <a:pt x="0" y="0"/>
                </a:moveTo>
                <a:lnTo>
                  <a:pt x="15316550" y="0"/>
                </a:lnTo>
                <a:lnTo>
                  <a:pt x="15316550" y="8749580"/>
                </a:lnTo>
                <a:lnTo>
                  <a:pt x="0" y="87495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0725" y="651861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0" y="0"/>
                </a:moveTo>
                <a:lnTo>
                  <a:pt x="3968025" y="0"/>
                </a:lnTo>
                <a:lnTo>
                  <a:pt x="3968025" y="3968026"/>
                </a:lnTo>
                <a:lnTo>
                  <a:pt x="0" y="3968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78277" y="588206"/>
            <a:ext cx="16131446" cy="9110588"/>
            <a:chOff x="0" y="0"/>
            <a:chExt cx="4248611" cy="239949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48611" cy="2399497"/>
            </a:xfrm>
            <a:custGeom>
              <a:avLst/>
              <a:gdLst/>
              <a:ahLst/>
              <a:cxnLst/>
              <a:rect r="r" b="b" t="t" l="l"/>
              <a:pathLst>
                <a:path h="2399497" w="4248611">
                  <a:moveTo>
                    <a:pt x="24476" y="0"/>
                  </a:moveTo>
                  <a:lnTo>
                    <a:pt x="4224135" y="0"/>
                  </a:lnTo>
                  <a:cubicBezTo>
                    <a:pt x="4230626" y="0"/>
                    <a:pt x="4236852" y="2579"/>
                    <a:pt x="4241442" y="7169"/>
                  </a:cubicBezTo>
                  <a:cubicBezTo>
                    <a:pt x="4246032" y="11759"/>
                    <a:pt x="4248611" y="17985"/>
                    <a:pt x="4248611" y="24476"/>
                  </a:cubicBezTo>
                  <a:lnTo>
                    <a:pt x="4248611" y="2375020"/>
                  </a:lnTo>
                  <a:cubicBezTo>
                    <a:pt x="4248611" y="2381512"/>
                    <a:pt x="4246032" y="2387737"/>
                    <a:pt x="4241442" y="2392328"/>
                  </a:cubicBezTo>
                  <a:cubicBezTo>
                    <a:pt x="4236852" y="2396918"/>
                    <a:pt x="4230626" y="2399497"/>
                    <a:pt x="4224135" y="2399497"/>
                  </a:cubicBezTo>
                  <a:lnTo>
                    <a:pt x="24476" y="2399497"/>
                  </a:lnTo>
                  <a:cubicBezTo>
                    <a:pt x="17985" y="2399497"/>
                    <a:pt x="11759" y="2396918"/>
                    <a:pt x="7169" y="2392328"/>
                  </a:cubicBezTo>
                  <a:cubicBezTo>
                    <a:pt x="2579" y="2387737"/>
                    <a:pt x="0" y="2381512"/>
                    <a:pt x="0" y="2375020"/>
                  </a:cubicBezTo>
                  <a:lnTo>
                    <a:pt x="0" y="24476"/>
                  </a:lnTo>
                  <a:cubicBezTo>
                    <a:pt x="0" y="17985"/>
                    <a:pt x="2579" y="11759"/>
                    <a:pt x="7169" y="7169"/>
                  </a:cubicBezTo>
                  <a:cubicBezTo>
                    <a:pt x="11759" y="2579"/>
                    <a:pt x="17985" y="0"/>
                    <a:pt x="24476" y="0"/>
                  </a:cubicBezTo>
                  <a:close/>
                </a:path>
              </a:pathLst>
            </a:custGeom>
            <a:solidFill>
              <a:srgbClr val="EAEFE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48611" cy="24375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11855" y="1028700"/>
            <a:ext cx="15997867" cy="8298894"/>
          </a:xfrm>
          <a:custGeom>
            <a:avLst/>
            <a:gdLst/>
            <a:ahLst/>
            <a:cxnLst/>
            <a:rect r="r" b="b" t="t" l="l"/>
            <a:pathLst>
              <a:path h="8298894" w="15997867">
                <a:moveTo>
                  <a:pt x="0" y="0"/>
                </a:moveTo>
                <a:lnTo>
                  <a:pt x="15997868" y="0"/>
                </a:lnTo>
                <a:lnTo>
                  <a:pt x="15997868" y="8298894"/>
                </a:lnTo>
                <a:lnTo>
                  <a:pt x="0" y="82988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1810" y="4718300"/>
            <a:ext cx="5924037" cy="5924037"/>
          </a:xfrm>
          <a:custGeom>
            <a:avLst/>
            <a:gdLst/>
            <a:ahLst/>
            <a:cxnLst/>
            <a:rect r="r" b="b" t="t" l="l"/>
            <a:pathLst>
              <a:path h="5924037" w="5924037">
                <a:moveTo>
                  <a:pt x="0" y="0"/>
                </a:moveTo>
                <a:lnTo>
                  <a:pt x="5924037" y="0"/>
                </a:lnTo>
                <a:lnTo>
                  <a:pt x="5924037" y="5924038"/>
                </a:lnTo>
                <a:lnTo>
                  <a:pt x="0" y="59240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2665773" y="-355338"/>
            <a:ext cx="5924037" cy="5924037"/>
          </a:xfrm>
          <a:custGeom>
            <a:avLst/>
            <a:gdLst/>
            <a:ahLst/>
            <a:cxnLst/>
            <a:rect r="r" b="b" t="t" l="l"/>
            <a:pathLst>
              <a:path h="5924037" w="5924037">
                <a:moveTo>
                  <a:pt x="5924037" y="5924038"/>
                </a:moveTo>
                <a:lnTo>
                  <a:pt x="0" y="5924038"/>
                </a:lnTo>
                <a:lnTo>
                  <a:pt x="0" y="0"/>
                </a:lnTo>
                <a:lnTo>
                  <a:pt x="5924037" y="0"/>
                </a:lnTo>
                <a:lnTo>
                  <a:pt x="5924037" y="592403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78277" y="588206"/>
            <a:ext cx="16131446" cy="9110588"/>
            <a:chOff x="0" y="0"/>
            <a:chExt cx="4248611" cy="23994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48611" cy="2399497"/>
            </a:xfrm>
            <a:custGeom>
              <a:avLst/>
              <a:gdLst/>
              <a:ahLst/>
              <a:cxnLst/>
              <a:rect r="r" b="b" t="t" l="l"/>
              <a:pathLst>
                <a:path h="2399497" w="4248611">
                  <a:moveTo>
                    <a:pt x="24476" y="0"/>
                  </a:moveTo>
                  <a:lnTo>
                    <a:pt x="4224135" y="0"/>
                  </a:lnTo>
                  <a:cubicBezTo>
                    <a:pt x="4230626" y="0"/>
                    <a:pt x="4236852" y="2579"/>
                    <a:pt x="4241442" y="7169"/>
                  </a:cubicBezTo>
                  <a:cubicBezTo>
                    <a:pt x="4246032" y="11759"/>
                    <a:pt x="4248611" y="17985"/>
                    <a:pt x="4248611" y="24476"/>
                  </a:cubicBezTo>
                  <a:lnTo>
                    <a:pt x="4248611" y="2375020"/>
                  </a:lnTo>
                  <a:cubicBezTo>
                    <a:pt x="4248611" y="2381512"/>
                    <a:pt x="4246032" y="2387737"/>
                    <a:pt x="4241442" y="2392328"/>
                  </a:cubicBezTo>
                  <a:cubicBezTo>
                    <a:pt x="4236852" y="2396918"/>
                    <a:pt x="4230626" y="2399497"/>
                    <a:pt x="4224135" y="2399497"/>
                  </a:cubicBezTo>
                  <a:lnTo>
                    <a:pt x="24476" y="2399497"/>
                  </a:lnTo>
                  <a:cubicBezTo>
                    <a:pt x="17985" y="2399497"/>
                    <a:pt x="11759" y="2396918"/>
                    <a:pt x="7169" y="2392328"/>
                  </a:cubicBezTo>
                  <a:cubicBezTo>
                    <a:pt x="2579" y="2387737"/>
                    <a:pt x="0" y="2381512"/>
                    <a:pt x="0" y="2375020"/>
                  </a:cubicBezTo>
                  <a:lnTo>
                    <a:pt x="0" y="24476"/>
                  </a:lnTo>
                  <a:cubicBezTo>
                    <a:pt x="0" y="17985"/>
                    <a:pt x="2579" y="11759"/>
                    <a:pt x="7169" y="7169"/>
                  </a:cubicBezTo>
                  <a:cubicBezTo>
                    <a:pt x="11759" y="2579"/>
                    <a:pt x="17985" y="0"/>
                    <a:pt x="24476" y="0"/>
                  </a:cubicBezTo>
                  <a:close/>
                </a:path>
              </a:pathLst>
            </a:custGeom>
            <a:solidFill>
              <a:srgbClr val="EAEFE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248611" cy="24375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501780" y="787305"/>
            <a:ext cx="13126012" cy="8712390"/>
          </a:xfrm>
          <a:custGeom>
            <a:avLst/>
            <a:gdLst/>
            <a:ahLst/>
            <a:cxnLst/>
            <a:rect r="r" b="b" t="t" l="l"/>
            <a:pathLst>
              <a:path h="8712390" w="13126012">
                <a:moveTo>
                  <a:pt x="0" y="0"/>
                </a:moveTo>
                <a:lnTo>
                  <a:pt x="13126011" y="0"/>
                </a:lnTo>
                <a:lnTo>
                  <a:pt x="13126011" y="8712390"/>
                </a:lnTo>
                <a:lnTo>
                  <a:pt x="0" y="87123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48605" y="4151810"/>
            <a:ext cx="3424561" cy="484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72"/>
              </a:lnSpc>
            </a:pPr>
            <a:r>
              <a:rPr lang="en-US" b="true" sz="261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CL</a:t>
            </a:r>
            <a:r>
              <a:rPr lang="en-US" b="true" sz="261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EAR VISION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048605" y="4702040"/>
            <a:ext cx="4276735" cy="603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42"/>
              </a:lnSpc>
            </a:pPr>
            <a:r>
              <a:rPr lang="en-US" sz="174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174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ligning organizational goals with long-term strategic objectives.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753178" y="4467497"/>
            <a:ext cx="950024" cy="795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36"/>
              </a:lnSpc>
            </a:pPr>
            <a:r>
              <a:rPr lang="en-US" sz="6040" spc="-1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258087" y="4185900"/>
            <a:ext cx="4276735" cy="484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72"/>
              </a:lnSpc>
            </a:pPr>
            <a:r>
              <a:rPr lang="en-US" b="true" sz="261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PROCESS OP</a:t>
            </a:r>
            <a:r>
              <a:rPr lang="en-US" b="true" sz="261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TIMIZ</a:t>
            </a:r>
            <a:r>
              <a:rPr lang="en-US" b="true" sz="261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62660" y="4506905"/>
            <a:ext cx="950024" cy="795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36"/>
              </a:lnSpc>
            </a:pPr>
            <a:r>
              <a:rPr lang="en-US" sz="6040" spc="-1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509133" y="1825712"/>
            <a:ext cx="11269734" cy="1219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22"/>
              </a:lnSpc>
            </a:pPr>
            <a:r>
              <a:rPr lang="en-US" b="true" sz="9206" spc="-589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High-Level KPIs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-301810" y="4718300"/>
            <a:ext cx="5924037" cy="5924037"/>
          </a:xfrm>
          <a:custGeom>
            <a:avLst/>
            <a:gdLst/>
            <a:ahLst/>
            <a:cxnLst/>
            <a:rect r="r" b="b" t="t" l="l"/>
            <a:pathLst>
              <a:path h="5924037" w="5924037">
                <a:moveTo>
                  <a:pt x="0" y="0"/>
                </a:moveTo>
                <a:lnTo>
                  <a:pt x="5924037" y="0"/>
                </a:lnTo>
                <a:lnTo>
                  <a:pt x="5924037" y="5924038"/>
                </a:lnTo>
                <a:lnTo>
                  <a:pt x="0" y="59240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2665773" y="-355338"/>
            <a:ext cx="5924037" cy="5924037"/>
          </a:xfrm>
          <a:custGeom>
            <a:avLst/>
            <a:gdLst/>
            <a:ahLst/>
            <a:cxnLst/>
            <a:rect r="r" b="b" t="t" l="l"/>
            <a:pathLst>
              <a:path h="5924037" w="5924037">
                <a:moveTo>
                  <a:pt x="5924037" y="5924038"/>
                </a:moveTo>
                <a:lnTo>
                  <a:pt x="0" y="5924038"/>
                </a:lnTo>
                <a:lnTo>
                  <a:pt x="0" y="0"/>
                </a:lnTo>
                <a:lnTo>
                  <a:pt x="5924037" y="0"/>
                </a:lnTo>
                <a:lnTo>
                  <a:pt x="5924037" y="592403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596606" y="3938290"/>
            <a:ext cx="16613117" cy="2735166"/>
            <a:chOff x="0" y="0"/>
            <a:chExt cx="4375471" cy="72037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375471" cy="720373"/>
            </a:xfrm>
            <a:custGeom>
              <a:avLst/>
              <a:gdLst/>
              <a:ahLst/>
              <a:cxnLst/>
              <a:rect r="r" b="b" t="t" l="l"/>
              <a:pathLst>
                <a:path h="720373" w="4375471">
                  <a:moveTo>
                    <a:pt x="23767" y="0"/>
                  </a:moveTo>
                  <a:lnTo>
                    <a:pt x="4351704" y="0"/>
                  </a:lnTo>
                  <a:cubicBezTo>
                    <a:pt x="4364830" y="0"/>
                    <a:pt x="4375471" y="10641"/>
                    <a:pt x="4375471" y="23767"/>
                  </a:cubicBezTo>
                  <a:lnTo>
                    <a:pt x="4375471" y="696606"/>
                  </a:lnTo>
                  <a:cubicBezTo>
                    <a:pt x="4375471" y="702910"/>
                    <a:pt x="4372967" y="708955"/>
                    <a:pt x="4368510" y="713412"/>
                  </a:cubicBezTo>
                  <a:cubicBezTo>
                    <a:pt x="4364053" y="717869"/>
                    <a:pt x="4358008" y="720373"/>
                    <a:pt x="4351704" y="720373"/>
                  </a:cubicBezTo>
                  <a:lnTo>
                    <a:pt x="23767" y="720373"/>
                  </a:lnTo>
                  <a:cubicBezTo>
                    <a:pt x="17463" y="720373"/>
                    <a:pt x="11418" y="717869"/>
                    <a:pt x="6961" y="713412"/>
                  </a:cubicBezTo>
                  <a:cubicBezTo>
                    <a:pt x="2504" y="708955"/>
                    <a:pt x="0" y="702910"/>
                    <a:pt x="0" y="696606"/>
                  </a:cubicBezTo>
                  <a:lnTo>
                    <a:pt x="0" y="23767"/>
                  </a:lnTo>
                  <a:cubicBezTo>
                    <a:pt x="0" y="17463"/>
                    <a:pt x="2504" y="11418"/>
                    <a:pt x="6961" y="6961"/>
                  </a:cubicBezTo>
                  <a:cubicBezTo>
                    <a:pt x="11418" y="2504"/>
                    <a:pt x="17463" y="0"/>
                    <a:pt x="23767" y="0"/>
                  </a:cubicBezTo>
                  <a:close/>
                </a:path>
              </a:pathLst>
            </a:custGeom>
            <a:solidFill>
              <a:srgbClr val="EAEFE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4375471" cy="7584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96606" y="3938290"/>
            <a:ext cx="17094788" cy="2735166"/>
          </a:xfrm>
          <a:custGeom>
            <a:avLst/>
            <a:gdLst/>
            <a:ahLst/>
            <a:cxnLst/>
            <a:rect r="r" b="b" t="t" l="l"/>
            <a:pathLst>
              <a:path h="2735166" w="17094788">
                <a:moveTo>
                  <a:pt x="0" y="0"/>
                </a:moveTo>
                <a:lnTo>
                  <a:pt x="17094788" y="0"/>
                </a:lnTo>
                <a:lnTo>
                  <a:pt x="17094788" y="2735166"/>
                </a:lnTo>
                <a:lnTo>
                  <a:pt x="0" y="27351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4508075" y="6537663"/>
            <a:ext cx="3968026" cy="3968026"/>
          </a:xfrm>
          <a:custGeom>
            <a:avLst/>
            <a:gdLst/>
            <a:ahLst/>
            <a:cxnLst/>
            <a:rect r="r" b="b" t="t" l="l"/>
            <a:pathLst>
              <a:path h="3968026" w="3968026">
                <a:moveTo>
                  <a:pt x="3968026" y="0"/>
                </a:moveTo>
                <a:lnTo>
                  <a:pt x="0" y="0"/>
                </a:lnTo>
                <a:lnTo>
                  <a:pt x="0" y="3968026"/>
                </a:lnTo>
                <a:lnTo>
                  <a:pt x="3968026" y="3968026"/>
                </a:lnTo>
                <a:lnTo>
                  <a:pt x="39680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88394" y="1454168"/>
            <a:ext cx="15511211" cy="1073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80"/>
              </a:lnSpc>
            </a:pPr>
            <a:r>
              <a:rPr lang="en-US" b="true" sz="8142" spc="-521">
                <a:gradFill>
                  <a:gsLst>
                    <a:gs pos="0">
                      <a:srgbClr val="141414">
                        <a:alpha val="100000"/>
                      </a:srgbClr>
                    </a:gs>
                    <a:gs pos="100000">
                      <a:srgbClr val="3F3F3F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Categories driving LTV &amp; Revenue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54911" y="5065648"/>
            <a:ext cx="1866967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SPORT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772729" y="5065648"/>
            <a:ext cx="1866967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42437" y="5065648"/>
            <a:ext cx="2018972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CLOTHING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772729" y="7697694"/>
            <a:ext cx="1866967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GENERAL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590978" y="5065648"/>
            <a:ext cx="2551993" cy="435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0794" indent="-255397" lvl="1">
              <a:lnSpc>
                <a:spcPts val="3312"/>
              </a:lnSpc>
              <a:buFont typeface="Arial"/>
              <a:buChar char="•"/>
            </a:pPr>
            <a:r>
              <a:rPr lang="en-US" b="true" sz="2365" spc="-59">
                <a:solidFill>
                  <a:srgbClr val="1F1F1F"/>
                </a:solidFill>
                <a:latin typeface="Poppins Bold"/>
                <a:ea typeface="Poppins Bold"/>
                <a:cs typeface="Poppins Bold"/>
                <a:sym typeface="Poppins Bold"/>
              </a:rPr>
              <a:t>ELECTRONICS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93828" y="5567530"/>
            <a:ext cx="3254489" cy="1535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Sports customers have the highest average Lifetime Value per person.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306604" y="5580765"/>
            <a:ext cx="3254489" cy="1900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Home has the highest total Lifetime Value due to a large customer base.</a:t>
            </a:r>
          </a:p>
          <a:p>
            <a:pPr algn="just">
              <a:lnSpc>
                <a:spcPts val="302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9723144" y="5580765"/>
            <a:ext cx="3254489" cy="1144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Clothing performs in the middle on both value and risk.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306604" y="8208789"/>
            <a:ext cx="8529067" cy="1144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Customers spend roughly similar amounts per order across categories; differences come mostly from purchase frequency and retention.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139683" y="5580765"/>
            <a:ext cx="3254489" cy="1900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0"/>
              </a:lnSpc>
            </a:pPr>
            <a:r>
              <a:rPr lang="en-US" sz="2157">
                <a:solidFill>
                  <a:srgbClr val="1F1F1F"/>
                </a:solidFill>
                <a:latin typeface="Poppins"/>
                <a:ea typeface="Poppins"/>
                <a:cs typeface="Poppins"/>
                <a:sym typeface="Poppins"/>
              </a:rPr>
              <a:t>Electronics contributes strong revenue but shows higher churn risk.</a:t>
            </a:r>
          </a:p>
          <a:p>
            <a:pPr algn="just">
              <a:lnSpc>
                <a:spcPts val="3020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2884301" y="2660728"/>
            <a:ext cx="12519398" cy="2187497"/>
            <a:chOff x="0" y="0"/>
            <a:chExt cx="3297290" cy="5761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297290" cy="576131"/>
            </a:xfrm>
            <a:custGeom>
              <a:avLst/>
              <a:gdLst/>
              <a:ahLst/>
              <a:cxnLst/>
              <a:rect r="r" b="b" t="t" l="l"/>
              <a:pathLst>
                <a:path h="576131" w="3297290">
                  <a:moveTo>
                    <a:pt x="14841" y="0"/>
                  </a:moveTo>
                  <a:lnTo>
                    <a:pt x="3282449" y="0"/>
                  </a:lnTo>
                  <a:cubicBezTo>
                    <a:pt x="3286385" y="0"/>
                    <a:pt x="3290160" y="1564"/>
                    <a:pt x="3292943" y="4347"/>
                  </a:cubicBezTo>
                  <a:cubicBezTo>
                    <a:pt x="3295727" y="7130"/>
                    <a:pt x="3297290" y="10905"/>
                    <a:pt x="3297290" y="14841"/>
                  </a:cubicBezTo>
                  <a:lnTo>
                    <a:pt x="3297290" y="561290"/>
                  </a:lnTo>
                  <a:cubicBezTo>
                    <a:pt x="3297290" y="565226"/>
                    <a:pt x="3295727" y="569001"/>
                    <a:pt x="3292943" y="571784"/>
                  </a:cubicBezTo>
                  <a:cubicBezTo>
                    <a:pt x="3290160" y="574567"/>
                    <a:pt x="3286385" y="576131"/>
                    <a:pt x="3282449" y="576131"/>
                  </a:cubicBezTo>
                  <a:lnTo>
                    <a:pt x="14841" y="576131"/>
                  </a:lnTo>
                  <a:cubicBezTo>
                    <a:pt x="10905" y="576131"/>
                    <a:pt x="7130" y="574567"/>
                    <a:pt x="4347" y="571784"/>
                  </a:cubicBezTo>
                  <a:cubicBezTo>
                    <a:pt x="1564" y="569001"/>
                    <a:pt x="0" y="565226"/>
                    <a:pt x="0" y="561290"/>
                  </a:cubicBezTo>
                  <a:lnTo>
                    <a:pt x="0" y="14841"/>
                  </a:lnTo>
                  <a:cubicBezTo>
                    <a:pt x="0" y="10905"/>
                    <a:pt x="1564" y="7130"/>
                    <a:pt x="4347" y="4347"/>
                  </a:cubicBezTo>
                  <a:cubicBezTo>
                    <a:pt x="7130" y="1564"/>
                    <a:pt x="10905" y="0"/>
                    <a:pt x="14841" y="0"/>
                  </a:cubicBezTo>
                  <a:close/>
                </a:path>
              </a:pathLst>
            </a:custGeom>
            <a:solidFill>
              <a:srgbClr val="EAEFE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3297290" cy="614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3066667" y="2862543"/>
            <a:ext cx="12154666" cy="1832362"/>
          </a:xfrm>
          <a:custGeom>
            <a:avLst/>
            <a:gdLst/>
            <a:ahLst/>
            <a:cxnLst/>
            <a:rect r="r" b="b" t="t" l="l"/>
            <a:pathLst>
              <a:path h="1832362" w="12154666">
                <a:moveTo>
                  <a:pt x="0" y="0"/>
                </a:moveTo>
                <a:lnTo>
                  <a:pt x="12154666" y="0"/>
                </a:lnTo>
                <a:lnTo>
                  <a:pt x="12154666" y="1832362"/>
                </a:lnTo>
                <a:lnTo>
                  <a:pt x="0" y="18323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DAHCZ7c0_kM</dc:identifier>
  <dcterms:modified xsi:type="dcterms:W3CDTF">2011-08-01T06:04:30Z</dcterms:modified>
  <cp:revision>1</cp:revision>
  <dc:title>Annual Report</dc:title>
</cp:coreProperties>
</file>

<file path=docProps/thumbnail.jpeg>
</file>